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24"/>
  </p:notesMasterIdLst>
  <p:sldIdLst>
    <p:sldId id="274" r:id="rId2"/>
    <p:sldId id="296" r:id="rId3"/>
    <p:sldId id="272" r:id="rId4"/>
    <p:sldId id="290" r:id="rId5"/>
    <p:sldId id="310" r:id="rId6"/>
    <p:sldId id="299" r:id="rId7"/>
    <p:sldId id="307" r:id="rId8"/>
    <p:sldId id="284" r:id="rId9"/>
    <p:sldId id="309" r:id="rId10"/>
    <p:sldId id="301" r:id="rId11"/>
    <p:sldId id="335" r:id="rId12"/>
    <p:sldId id="329" r:id="rId13"/>
    <p:sldId id="323" r:id="rId14"/>
    <p:sldId id="330" r:id="rId15"/>
    <p:sldId id="334" r:id="rId16"/>
    <p:sldId id="331" r:id="rId17"/>
    <p:sldId id="332" r:id="rId18"/>
    <p:sldId id="333" r:id="rId19"/>
    <p:sldId id="320" r:id="rId20"/>
    <p:sldId id="283" r:id="rId21"/>
    <p:sldId id="311" r:id="rId22"/>
    <p:sldId id="336" r:id="rId2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FF5EA815-8B1D-0AF2-2675-6912D1CF5487}" name="April Speight" initials="AS" userId="S::apspeigh@microsoft.com::79fa9167-877c-485e-83b5-1ab20c4acbdc" providerId="AD"/>
  <p188:author id="{54A7A320-2E47-1F25-D533-EAC785C08FB4}" name="Cedric Vidal" initials="CV" userId="537407711b579532" providerId="Windows Live"/>
  <p188:author id="{8108F64F-145D-378B-6AFC-47CFD05C7552}" name="Cedric Vidal" initials="" userId="S::cedricvidal@microsoft.com::0942ebd5-1ebf-4c2c-b94c-a4b753a911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55CB"/>
    <a:srgbClr val="49C5B1"/>
    <a:srgbClr val="78DE84"/>
    <a:srgbClr val="E8E6DF"/>
    <a:srgbClr val="FFFFFF"/>
    <a:srgbClr val="ECD9E8"/>
    <a:srgbClr val="27A1C1"/>
    <a:srgbClr val="2CA6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5"/>
    <p:restoredTop sz="94658"/>
  </p:normalViewPr>
  <p:slideViewPr>
    <p:cSldViewPr snapToGrid="0">
      <p:cViewPr varScale="1">
        <p:scale>
          <a:sx n="106" d="100"/>
          <a:sy n="106" d="100"/>
        </p:scale>
        <p:origin x="72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90DFCBE-124E-49CD-BC5C-B17C1B8C3EDC}" type="datetimeFigureOut">
              <a:rPr lang="en-US" smtClean="0"/>
              <a:t>4/29/25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0035521-3C52-406A-87A8-13645DF709D5}" type="slidenum">
              <a:rPr lang="en-US" smtClean="0"/>
              <a:t>‹#›</a:t>
            </a:fld>
            <a:endParaRPr lang="en-US"/>
          </a:p>
        </p:txBody>
      </p:sp>
    </p:spTree>
    <p:extLst>
      <p:ext uri="{BB962C8B-B14F-4D97-AF65-F5344CB8AC3E}">
        <p14:creationId xmlns:p14="http://schemas.microsoft.com/office/powerpoint/2010/main" val="221949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Agentic systems have made significant strides due to advancements in AI technology. They are now capable of more complex real-time interactions, enhancing user engagement across various applications. The versatility of these systems allows for implementation in multiple industries, from healthcare to customer service. As these technologies evolve, ongoing research is crucial to address ethical considerations and ensure responsible use.</a:t>
            </a:r>
          </a:p>
        </p:txBody>
      </p:sp>
      <p:sp>
        <p:nvSpPr>
          <p:cNvPr id="4" name="Slide Number Placeholder 3"/>
          <p:cNvSpPr>
            <a:spLocks noGrp="1"/>
          </p:cNvSpPr>
          <p:nvPr>
            <p:ph type="sldNum" sz="quarter" idx="5"/>
          </p:nvPr>
        </p:nvSpPr>
        <p:spPr/>
        <p:txBody>
          <a:bodyPr/>
          <a:lstStyle/>
          <a:p>
            <a:fld id="{E0035521-3C52-406A-87A8-13645DF709D5}" type="slidenum">
              <a:rPr lang="en-US" smtClean="0"/>
              <a:t>2</a:t>
            </a:fld>
            <a:endParaRPr lang="en-US"/>
          </a:p>
        </p:txBody>
      </p:sp>
    </p:spTree>
    <p:extLst>
      <p:ext uri="{BB962C8B-B14F-4D97-AF65-F5344CB8AC3E}">
        <p14:creationId xmlns:p14="http://schemas.microsoft.com/office/powerpoint/2010/main" val="1729253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F77E7-F646-011E-02E0-D090D89B04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DBE7C-3FCB-FD98-52A5-817761BEA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EA01F8-226C-E65D-D709-776C4C86589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B3906B8-B688-2BCE-79EE-9BF8BDFF9B4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FF3E2F-CCF0-876D-A44B-1FE258649A93}"/>
              </a:ext>
            </a:extLst>
          </p:cNvPr>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85731AA-0563-4D92-A59C-D7DDE3CCF1D6}"/>
              </a:ext>
            </a:extLst>
          </p:cNvPr>
          <p:cNvSpPr>
            <a:spLocks noGrp="1"/>
          </p:cNvSpPr>
          <p:nvPr>
            <p:ph type="dt" idx="1"/>
          </p:nvPr>
        </p:nvSpPr>
        <p:spPr/>
        <p:txBody>
          <a:bodyPr/>
          <a:lstStyle/>
          <a:p>
            <a:fld id="{386CE63F-9E7F-4C04-9D0D-FCA25A8E9E86}" type="datetime8">
              <a:rPr lang="en-US" smtClean="0"/>
              <a:t>4/29/25 11:55 AM</a:t>
            </a:fld>
            <a:endParaRPr lang="en-US"/>
          </a:p>
        </p:txBody>
      </p:sp>
      <p:sp>
        <p:nvSpPr>
          <p:cNvPr id="7" name="Slide Number Placeholder 6">
            <a:extLst>
              <a:ext uri="{FF2B5EF4-FFF2-40B4-BE49-F238E27FC236}">
                <a16:creationId xmlns:a16="http://schemas.microsoft.com/office/drawing/2014/main" id="{0C8DD7AD-61A2-E4D6-96C1-1AEA051BC70E}"/>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212519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1C630-1FD6-3BE9-3484-FDB6356F4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CEB75-93F4-A344-F424-70EE13EF6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D629E-91E5-3187-7EE6-6FA7B3032D9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F00D1FC-B062-B0F7-2CDA-BC147DC226D1}"/>
              </a:ext>
            </a:extLst>
          </p:cNvPr>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a:extLst>
              <a:ext uri="{FF2B5EF4-FFF2-40B4-BE49-F238E27FC236}">
                <a16:creationId xmlns:a16="http://schemas.microsoft.com/office/drawing/2014/main" id="{EB374093-1DDB-2AA1-B327-CA3BC39B02F0}"/>
              </a:ext>
            </a:extLst>
          </p:cNvPr>
          <p:cNvSpPr>
            <a:spLocks noGrp="1"/>
          </p:cNvSpPr>
          <p:nvPr>
            <p:ph type="ftr" sz="quarter" idx="4"/>
          </p:nvPr>
        </p:nvSpPr>
        <p:spPr/>
        <p:txBody>
          <a:bodyPr/>
          <a:lstStyle/>
          <a:p>
            <a:pPr marL="611442" defTabSz="97798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A90A418-3417-CD48-2C45-D50B9DF43174}"/>
              </a:ext>
            </a:extLst>
          </p:cNvPr>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4/29/25 11:55 AM</a:t>
            </a:fld>
            <a:endParaRPr lang="en-US">
              <a:solidFill>
                <a:prstClr val="black"/>
              </a:solidFill>
              <a:latin typeface="Segoe UI" pitchFamily="34" charset="0"/>
            </a:endParaRPr>
          </a:p>
        </p:txBody>
      </p:sp>
      <p:sp>
        <p:nvSpPr>
          <p:cNvPr id="7" name="Slide Number Placeholder 6">
            <a:extLst>
              <a:ext uri="{FF2B5EF4-FFF2-40B4-BE49-F238E27FC236}">
                <a16:creationId xmlns:a16="http://schemas.microsoft.com/office/drawing/2014/main" id="{3AB687C8-0D45-135C-7369-BBFE0ACEE592}"/>
              </a:ext>
            </a:extLst>
          </p:cNvPr>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19</a:t>
            </a:fld>
            <a:endParaRPr lang="en-US">
              <a:solidFill>
                <a:prstClr val="black"/>
              </a:solidFill>
              <a:latin typeface="Segoe UI" pitchFamily="34" charset="0"/>
            </a:endParaRPr>
          </a:p>
        </p:txBody>
      </p:sp>
    </p:spTree>
    <p:extLst>
      <p:ext uri="{BB962C8B-B14F-4D97-AF65-F5344CB8AC3E}">
        <p14:creationId xmlns:p14="http://schemas.microsoft.com/office/powerpoint/2010/main" val="525425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68A38-EF54-2729-FAD6-9B86F3443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C54D4-E24D-0F75-DD44-3AD34BC78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899F5-5384-4E0C-D112-41848AFE7A2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23A6B01-A031-87B1-3A85-8224665A9561}"/>
              </a:ext>
            </a:extLst>
          </p:cNvPr>
          <p:cNvSpPr>
            <a:spLocks noGrp="1"/>
          </p:cNvSpPr>
          <p:nvPr>
            <p:ph type="hdr" sz="quarter"/>
          </p:nvPr>
        </p:nvSpPr>
        <p:spPr/>
        <p:txBody>
          <a:bodyPr/>
          <a:lstStyle/>
          <a:p>
            <a:pPr defTabSz="966577">
              <a:defRPr/>
            </a:pPr>
            <a:endParaRPr lang="en-US">
              <a:solidFill>
                <a:prstClr val="black"/>
              </a:solidFill>
              <a:latin typeface="Segoe Sans Text" pitchFamily="2" charset="0"/>
            </a:endParaRPr>
          </a:p>
        </p:txBody>
      </p:sp>
      <p:sp>
        <p:nvSpPr>
          <p:cNvPr id="5" name="Footer Placeholder 4">
            <a:extLst>
              <a:ext uri="{FF2B5EF4-FFF2-40B4-BE49-F238E27FC236}">
                <a16:creationId xmlns:a16="http://schemas.microsoft.com/office/drawing/2014/main" id="{D977AB8A-6635-C648-A4DF-8CBFA7A81B75}"/>
              </a:ext>
            </a:extLst>
          </p:cNvPr>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948FB5-F857-0565-4BF4-5B1C57C3D548}"/>
              </a:ext>
            </a:extLst>
          </p:cNvPr>
          <p:cNvSpPr>
            <a:spLocks noGrp="1"/>
          </p:cNvSpPr>
          <p:nvPr>
            <p:ph type="dt" idx="1"/>
          </p:nvPr>
        </p:nvSpPr>
        <p:spPr/>
        <p:txBody>
          <a:bodyPr/>
          <a:lstStyle/>
          <a:p>
            <a:pPr defTabSz="966577">
              <a:defRPr/>
            </a:pPr>
            <a:fld id="{386CE63F-9E7F-4C04-9D0D-FCA25A8E9E86}" type="datetime8">
              <a:rPr lang="en-US">
                <a:solidFill>
                  <a:prstClr val="black"/>
                </a:solidFill>
                <a:latin typeface="Segoe Sans Text" pitchFamily="2" charset="0"/>
              </a:rPr>
              <a:pPr defTabSz="966577">
                <a:defRPr/>
              </a:pPr>
              <a:t>4/29/25 11:55 AM</a:t>
            </a:fld>
            <a:endParaRPr lang="en-US">
              <a:solidFill>
                <a:prstClr val="black"/>
              </a:solidFill>
              <a:latin typeface="Segoe Sans Text" pitchFamily="2" charset="0"/>
            </a:endParaRPr>
          </a:p>
        </p:txBody>
      </p:sp>
      <p:sp>
        <p:nvSpPr>
          <p:cNvPr id="7" name="Slide Number Placeholder 6">
            <a:extLst>
              <a:ext uri="{FF2B5EF4-FFF2-40B4-BE49-F238E27FC236}">
                <a16:creationId xmlns:a16="http://schemas.microsoft.com/office/drawing/2014/main" id="{687A9BD5-9FA3-8A48-B034-77AC1491A004}"/>
              </a:ext>
            </a:extLst>
          </p:cNvPr>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Sans Text" pitchFamily="2" charset="0"/>
              </a:rPr>
              <a:pPr defTabSz="966577">
                <a:defRPr/>
              </a:pPr>
              <a:t>20</a:t>
            </a:fld>
            <a:endParaRPr lang="en-US">
              <a:solidFill>
                <a:prstClr val="black"/>
              </a:solidFill>
              <a:latin typeface="Segoe Sans Text" pitchFamily="2" charset="0"/>
            </a:endParaRPr>
          </a:p>
        </p:txBody>
      </p:sp>
    </p:spTree>
    <p:extLst>
      <p:ext uri="{BB962C8B-B14F-4D97-AF65-F5344CB8AC3E}">
        <p14:creationId xmlns:p14="http://schemas.microsoft.com/office/powerpoint/2010/main" val="2718354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884D2-006B-0DF7-E4DE-9775F8DDD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DF65B-DF5E-A183-DA02-89812665A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C30461-2644-1625-AB58-FEF23A18A8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C9EF0E-924B-67FA-F78F-93151DEF9CDD}"/>
              </a:ext>
            </a:extLst>
          </p:cNvPr>
          <p:cNvSpPr>
            <a:spLocks noGrp="1"/>
          </p:cNvSpPr>
          <p:nvPr>
            <p:ph type="sldNum" sz="quarter" idx="5"/>
          </p:nvPr>
        </p:nvSpPr>
        <p:spPr/>
        <p:txBody>
          <a:bodyPr/>
          <a:lstStyle/>
          <a:p>
            <a:fld id="{E0035521-3C52-406A-87A8-13645DF709D5}" type="slidenum">
              <a:rPr lang="en-US" smtClean="0"/>
              <a:t>21</a:t>
            </a:fld>
            <a:endParaRPr lang="en-US"/>
          </a:p>
        </p:txBody>
      </p:sp>
    </p:spTree>
    <p:extLst>
      <p:ext uri="{BB962C8B-B14F-4D97-AF65-F5344CB8AC3E}">
        <p14:creationId xmlns:p14="http://schemas.microsoft.com/office/powerpoint/2010/main" val="86425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E2DF9-F533-BE97-1C3F-767381D75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8F26-B0F0-6DF5-E2A5-3000F16FC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8C578-5D5E-DD13-CFA2-8FE4A8EDB2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3A0625-19C5-9E48-6BA3-115AE7111FE9}"/>
              </a:ext>
            </a:extLst>
          </p:cNvPr>
          <p:cNvSpPr>
            <a:spLocks noGrp="1"/>
          </p:cNvSpPr>
          <p:nvPr>
            <p:ph type="sldNum" sz="quarter" idx="5"/>
          </p:nvPr>
        </p:nvSpPr>
        <p:spPr/>
        <p:txBody>
          <a:bodyPr/>
          <a:lstStyle/>
          <a:p>
            <a:fld id="{2A9FCD42-B471-4A4D-B679-72AC00F73B7B}" type="slidenum">
              <a:rPr lang="en-US" smtClean="0"/>
              <a:t>22</a:t>
            </a:fld>
            <a:endParaRPr lang="en-US"/>
          </a:p>
        </p:txBody>
      </p:sp>
    </p:spTree>
    <p:extLst>
      <p:ext uri="{BB962C8B-B14F-4D97-AF65-F5344CB8AC3E}">
        <p14:creationId xmlns:p14="http://schemas.microsoft.com/office/powerpoint/2010/main" val="1973459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of the key limitations of current chat-based AI agents and how virtual embodiment can help address these challenges:</a:t>
            </a:r>
          </a:p>
          <a:p>
            <a:endParaRPr lang="en-US" b="1" dirty="0"/>
          </a:p>
          <a:p>
            <a:r>
              <a:rPr lang="en-US" b="1" dirty="0"/>
              <a:t>Lack of Non-Verbal Communication:</a:t>
            </a:r>
            <a:endParaRPr lang="en-US" dirty="0"/>
          </a:p>
          <a:p>
            <a:r>
              <a:rPr lang="en-US" dirty="0"/>
              <a:t>Traditional chat-based AI relies solely on text, which means it misses out on the rich layers of communication that come with non-verbal cues—like body language, facial expressions, and gestures. Virtual embodiment can bridge this gap by allowing the AI to communicate more naturally, just like humans do in face-to-face conversations.</a:t>
            </a:r>
          </a:p>
          <a:p>
            <a:endParaRPr lang="en-US" b="1" dirty="0"/>
          </a:p>
          <a:p>
            <a:r>
              <a:rPr lang="en-US" b="1" dirty="0"/>
              <a:t>Limited Emotional Expression:</a:t>
            </a:r>
            <a:endParaRPr lang="en-US" dirty="0"/>
          </a:p>
          <a:p>
            <a:r>
              <a:rPr lang="en-US" dirty="0"/>
              <a:t>Chat-based AI often struggles to convey empathy, tone, and personality. As a result, interactions can feel mechanical and disconnected. With a virtual embodiment, the AI can use facial expressions and tone of voice to express emotions and empathy, making the conversation feel more human-like and emotionally engaging.</a:t>
            </a:r>
          </a:p>
          <a:p>
            <a:endParaRPr lang="en-US" b="1" dirty="0"/>
          </a:p>
          <a:p>
            <a:r>
              <a:rPr lang="en-US" b="1" dirty="0"/>
              <a:t>Difficulty in Contextual Understanding:</a:t>
            </a:r>
            <a:endParaRPr lang="en-US" dirty="0"/>
          </a:p>
          <a:p>
            <a:r>
              <a:rPr lang="en-US" dirty="0"/>
              <a:t>Chat-based AI can have a hard time understanding the full context of a conversation, such as interpreting tone or mood from text alone. This can lead to misunderstandings or inappropriate responses. Virtual embodiment allows the AI to pick up on visual cues, such as the user’s body language or expressions, improving the contextual understanding and making responses more relevant and sensitive.</a:t>
            </a:r>
          </a:p>
          <a:p>
            <a:endParaRPr lang="en-US" b="1" dirty="0"/>
          </a:p>
          <a:p>
            <a:r>
              <a:rPr lang="en-US" b="1" dirty="0"/>
              <a:t>Static and Predictable Interactions:</a:t>
            </a:r>
            <a:endParaRPr lang="en-US" dirty="0"/>
          </a:p>
          <a:p>
            <a:r>
              <a:rPr lang="en-US" dirty="0"/>
              <a:t>Without embodiment, chat-based AI is often limited to pre-set responses and lacks dynamic adaptability. Virtual embodiment brings fluidity to the interaction, enabling the AI to respond in real-time with varied expressions, movements, and gestures, just like a human would, making the experience more interactive and engaging.</a:t>
            </a:r>
          </a:p>
          <a:p>
            <a:endParaRPr lang="en-US" b="1" dirty="0"/>
          </a:p>
          <a:p>
            <a:r>
              <a:rPr lang="en-US" b="1" dirty="0"/>
              <a:t>Reduced User Engagement:</a:t>
            </a:r>
            <a:endParaRPr lang="en-US" dirty="0"/>
          </a:p>
          <a:p>
            <a:r>
              <a:rPr lang="en-US" dirty="0"/>
              <a:t>Text-only interfaces can sometimes feel impersonal and detached, especially when the task requires emotional intelligence or social interaction. By adding virtual embodiment, the AI agent becomes more engaging, helping users feel like they’re interacting with a relatable entity, increasing trust and overall satisfaction in the process.</a:t>
            </a:r>
          </a:p>
          <a:p>
            <a:br>
              <a:rPr lang="en-US" dirty="0"/>
            </a:br>
            <a:r>
              <a:rPr lang="en-US" dirty="0"/>
              <a:t>In summary, virtual embodiments help AI agents overcome these limitations by adding depth, expressiveness, and contextual awareness, leading to more natural and engaging interactions.</a:t>
            </a:r>
          </a:p>
          <a:p>
            <a:endParaRPr lang="en-US" dirty="0"/>
          </a:p>
        </p:txBody>
      </p:sp>
      <p:sp>
        <p:nvSpPr>
          <p:cNvPr id="4" name="Slide Number Placeholder 3"/>
          <p:cNvSpPr>
            <a:spLocks noGrp="1"/>
          </p:cNvSpPr>
          <p:nvPr>
            <p:ph type="sldNum" sz="quarter" idx="5"/>
          </p:nvPr>
        </p:nvSpPr>
        <p:spPr/>
        <p:txBody>
          <a:bodyPr/>
          <a:lstStyle/>
          <a:p>
            <a:fld id="{E0035521-3C52-406A-87A8-13645DF709D5}" type="slidenum">
              <a:rPr lang="en-US" smtClean="0"/>
              <a:t>3</a:t>
            </a:fld>
            <a:endParaRPr lang="en-US"/>
          </a:p>
        </p:txBody>
      </p:sp>
    </p:spTree>
    <p:extLst>
      <p:ext uri="{BB962C8B-B14F-4D97-AF65-F5344CB8AC3E}">
        <p14:creationId xmlns:p14="http://schemas.microsoft.com/office/powerpoint/2010/main" val="12261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 Points:</a:t>
            </a:r>
          </a:p>
          <a:p>
            <a:endParaRPr lang="en-US" b="1" dirty="0"/>
          </a:p>
          <a:p>
            <a:r>
              <a:rPr lang="en-US" b="1" dirty="0"/>
              <a:t>Enhanced Human-AI Interaction</a:t>
            </a:r>
            <a:endParaRPr lang="en-US" dirty="0"/>
          </a:p>
          <a:p>
            <a:r>
              <a:rPr lang="en-US" dirty="0"/>
              <a:t>Virtual embodiment enables non-verbal communication, improving the natural flow of interaction.</a:t>
            </a:r>
          </a:p>
          <a:p>
            <a:r>
              <a:rPr lang="en-US" b="1" dirty="0"/>
              <a:t>Multimodal Engagement</a:t>
            </a:r>
            <a:endParaRPr lang="en-US" dirty="0"/>
          </a:p>
          <a:p>
            <a:r>
              <a:rPr lang="en-US" dirty="0"/>
              <a:t>Combines voice, gesture, and visual cues for a more intuitive and immersive experience.</a:t>
            </a:r>
          </a:p>
          <a:p>
            <a:r>
              <a:rPr lang="en-US" b="1" dirty="0"/>
              <a:t>Contextual Awareness</a:t>
            </a:r>
            <a:endParaRPr lang="en-US" dirty="0"/>
          </a:p>
          <a:p>
            <a:r>
              <a:rPr lang="en-US" dirty="0"/>
              <a:t>AI agents can respond to environmental cues, improving context-sensitive responses.</a:t>
            </a:r>
          </a:p>
          <a:p>
            <a:r>
              <a:rPr lang="en-US" b="1" dirty="0"/>
              <a:t>Improved User Trust and Engagement</a:t>
            </a:r>
            <a:endParaRPr lang="en-US" dirty="0"/>
          </a:p>
          <a:p>
            <a:r>
              <a:rPr lang="en-US" dirty="0"/>
              <a:t>A relatable AI persona fosters trust and increases user satisfaction in various applications.</a:t>
            </a:r>
          </a:p>
          <a:p>
            <a:r>
              <a:rPr lang="en-US" b="1" dirty="0"/>
              <a:t>Scalable and Versatile Applications</a:t>
            </a:r>
            <a:endParaRPr lang="en-US" dirty="0"/>
          </a:p>
          <a:p>
            <a:r>
              <a:rPr lang="en-US" dirty="0"/>
              <a:t>Virtual embodiments can be easily adapted across different platforms, from mobile to VR.</a:t>
            </a:r>
          </a:p>
          <a:p>
            <a:endParaRPr lang="en-US" b="1" dirty="0"/>
          </a:p>
          <a:p>
            <a:r>
              <a:rPr lang="en-US" b="1" dirty="0"/>
              <a:t>Script:</a:t>
            </a:r>
          </a:p>
          <a:p>
            <a:endParaRPr lang="en-US" dirty="0"/>
          </a:p>
          <a:p>
            <a:r>
              <a:rPr lang="en-US" dirty="0"/>
              <a:t>“Today, I want to explore how virtual embodiment can significantly enhance AI agents, bringing them closer to human-like interactions.</a:t>
            </a:r>
          </a:p>
          <a:p>
            <a:r>
              <a:rPr lang="en-US" b="1" dirty="0"/>
              <a:t>Enhanced Human-AI Interaction:</a:t>
            </a:r>
            <a:endParaRPr lang="en-US" dirty="0"/>
          </a:p>
          <a:p>
            <a:r>
              <a:rPr lang="en-US" dirty="0"/>
              <a:t>Virtual embodiment allows AI agents to communicate not just through words, but through non-verbal cues—like gestures and facial expressions. This makes the interaction more natural and engaging for the user, much like conversing with another human.</a:t>
            </a:r>
          </a:p>
          <a:p>
            <a:r>
              <a:rPr lang="en-US" b="1" dirty="0"/>
              <a:t>Multimodal Engagement:</a:t>
            </a:r>
            <a:endParaRPr lang="en-US" dirty="0"/>
          </a:p>
          <a:p>
            <a:r>
              <a:rPr lang="en-US" dirty="0"/>
              <a:t>One of the key benefits of embodiment is the ability to combine voice, gesture, and visual signals. This multimodal communication mirrors human interaction, helping the AI agent respond in a way that feels more intuitive, responsive, and personalized.</a:t>
            </a:r>
          </a:p>
          <a:p>
            <a:r>
              <a:rPr lang="en-US" b="1" dirty="0"/>
              <a:t>Contextual Awareness:</a:t>
            </a:r>
            <a:endParaRPr lang="en-US" dirty="0"/>
          </a:p>
          <a:p>
            <a:r>
              <a:rPr lang="en-US" dirty="0"/>
              <a:t>With a virtual embodiment, AI agents gain the ability to process and react to environmental context—whether it’s adjusting their responses based on the user’s actions or the surrounding environment. This adds a layer of sophistication that can make AI more effective, particularly in dynamic or complex settings.</a:t>
            </a:r>
          </a:p>
          <a:p>
            <a:r>
              <a:rPr lang="en-US" b="1" dirty="0"/>
              <a:t>Improved User Trust and Engagement:</a:t>
            </a:r>
            <a:endParaRPr lang="en-US" dirty="0"/>
          </a:p>
          <a:p>
            <a:r>
              <a:rPr lang="en-US" dirty="0"/>
              <a:t>An embodied AI feels more like a ‘companion’ than a mere tool, which increases trust and engagement. Whether in customer service or educational settings, users are more likely to connect with and rely on an AI that feels familiar and responsive.</a:t>
            </a:r>
          </a:p>
          <a:p>
            <a:r>
              <a:rPr lang="en-US" b="1" dirty="0"/>
              <a:t>Scalable and Versatile Applications:</a:t>
            </a:r>
            <a:endParaRPr lang="en-US" dirty="0"/>
          </a:p>
          <a:p>
            <a:r>
              <a:rPr lang="en-US" dirty="0"/>
              <a:t>Lastly, virtual embodiments are highly adaptable. They can work across different platforms—mobile apps, desktop interfaces, VR/AR—allowing AI agents to provide consistent experiences across diverse devices and environments.</a:t>
            </a:r>
          </a:p>
          <a:p>
            <a:br>
              <a:rPr lang="en-US" dirty="0"/>
            </a:br>
            <a:endParaRPr lang="en-US" dirty="0"/>
          </a:p>
          <a:p>
            <a:r>
              <a:rPr lang="en-US" dirty="0"/>
              <a:t>In conclusion, adding virtual embodiment to AI agents brings more human-like interaction, improves user engagement, and opens up new possibilities for how AI can be used effectively across industries.”</a:t>
            </a:r>
          </a:p>
          <a:p>
            <a:endParaRPr lang="en-US" dirty="0"/>
          </a:p>
        </p:txBody>
      </p:sp>
      <p:sp>
        <p:nvSpPr>
          <p:cNvPr id="4" name="Slide Number Placeholder 3"/>
          <p:cNvSpPr>
            <a:spLocks noGrp="1"/>
          </p:cNvSpPr>
          <p:nvPr>
            <p:ph type="sldNum" sz="quarter" idx="5"/>
          </p:nvPr>
        </p:nvSpPr>
        <p:spPr/>
        <p:txBody>
          <a:bodyPr/>
          <a:lstStyle/>
          <a:p>
            <a:fld id="{E0035521-3C52-406A-87A8-13645DF709D5}" type="slidenum">
              <a:rPr lang="en-US" smtClean="0"/>
              <a:t>4</a:t>
            </a:fld>
            <a:endParaRPr lang="en-US"/>
          </a:p>
        </p:txBody>
      </p:sp>
    </p:spTree>
    <p:extLst>
      <p:ext uri="{BB962C8B-B14F-4D97-AF65-F5344CB8AC3E}">
        <p14:creationId xmlns:p14="http://schemas.microsoft.com/office/powerpoint/2010/main" val="2603884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7612C-4AA2-8130-CC0A-6E1CEF372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99348-FD25-60FE-DE2A-D2EA277E8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E3E3F-05B6-5FC5-E6E0-131610EE334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1D30F8F-51BF-E406-FE6A-A36B97C04CC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7759C46-248D-1088-DADD-ADCB36A629DC}"/>
              </a:ext>
            </a:extLst>
          </p:cNvPr>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CA1C26-37BA-3332-F52B-06A76EF4704F}"/>
              </a:ext>
            </a:extLst>
          </p:cNvPr>
          <p:cNvSpPr>
            <a:spLocks noGrp="1"/>
          </p:cNvSpPr>
          <p:nvPr>
            <p:ph type="dt" idx="1"/>
          </p:nvPr>
        </p:nvSpPr>
        <p:spPr/>
        <p:txBody>
          <a:bodyPr/>
          <a:lstStyle/>
          <a:p>
            <a:fld id="{386CE63F-9E7F-4C04-9D0D-FCA25A8E9E86}" type="datetime8">
              <a:rPr lang="en-US" smtClean="0"/>
              <a:t>4/29/25 11:55 AM</a:t>
            </a:fld>
            <a:endParaRPr lang="en-US"/>
          </a:p>
        </p:txBody>
      </p:sp>
      <p:sp>
        <p:nvSpPr>
          <p:cNvPr id="7" name="Slide Number Placeholder 6">
            <a:extLst>
              <a:ext uri="{FF2B5EF4-FFF2-40B4-BE49-F238E27FC236}">
                <a16:creationId xmlns:a16="http://schemas.microsoft.com/office/drawing/2014/main" id="{3D3E1EDE-5DF4-F1EA-E3EF-65A01625B1D3}"/>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44697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a demo of the AI embodiment approach. We'll showcase an interactive agent that can respond to user queries in real-time. We'll highlight the adaptability of the agent and demonstrate emotional expressions through animations. After the demo, we'll present user engagement statistics and gather feedback for future enhancements.</a:t>
            </a:r>
          </a:p>
        </p:txBody>
      </p:sp>
      <p:sp>
        <p:nvSpPr>
          <p:cNvPr id="4" name="Slide Number Placeholder 3"/>
          <p:cNvSpPr>
            <a:spLocks noGrp="1"/>
          </p:cNvSpPr>
          <p:nvPr>
            <p:ph type="sldNum" sz="quarter" idx="5"/>
          </p:nvPr>
        </p:nvSpPr>
        <p:spPr/>
        <p:txBody>
          <a:bodyPr/>
          <a:lstStyle/>
          <a:p>
            <a:fld id="{E0035521-3C52-406A-87A8-13645DF709D5}" type="slidenum">
              <a:rPr lang="en-US" smtClean="0"/>
              <a:t>6</a:t>
            </a:fld>
            <a:endParaRPr lang="en-US"/>
          </a:p>
        </p:txBody>
      </p:sp>
    </p:spTree>
    <p:extLst>
      <p:ext uri="{BB962C8B-B14F-4D97-AF65-F5344CB8AC3E}">
        <p14:creationId xmlns:p14="http://schemas.microsoft.com/office/powerpoint/2010/main" val="4127458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highlights key limitations of the AI embodiment approach. The GPT-4o Realtime is still in its preview phase, meaning it lacks the stability and reliability needed for production use. Moreover, the absence of lip syncing and facial expressions significantly detracts from creating a truly interactive and immersive experience.</a:t>
            </a:r>
          </a:p>
        </p:txBody>
      </p:sp>
      <p:sp>
        <p:nvSpPr>
          <p:cNvPr id="4" name="Slide Number Placeholder 3"/>
          <p:cNvSpPr>
            <a:spLocks noGrp="1"/>
          </p:cNvSpPr>
          <p:nvPr>
            <p:ph type="sldNum" sz="quarter" idx="5"/>
          </p:nvPr>
        </p:nvSpPr>
        <p:spPr/>
        <p:txBody>
          <a:bodyPr/>
          <a:lstStyle/>
          <a:p>
            <a:fld id="{E0035521-3C52-406A-87A8-13645DF709D5}" type="slidenum">
              <a:rPr lang="en-US" smtClean="0"/>
              <a:t>7</a:t>
            </a:fld>
            <a:endParaRPr lang="en-US"/>
          </a:p>
        </p:txBody>
      </p:sp>
    </p:spTree>
    <p:extLst>
      <p:ext uri="{BB962C8B-B14F-4D97-AF65-F5344CB8AC3E}">
        <p14:creationId xmlns:p14="http://schemas.microsoft.com/office/powerpoint/2010/main" val="313186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8A011-00F2-F197-24AC-15ADA5E77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18804-7D67-661E-6D4D-84A710681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E6C0F3-D78E-12A9-4F96-DE2A5C965524}"/>
              </a:ext>
            </a:extLst>
          </p:cNvPr>
          <p:cNvSpPr>
            <a:spLocks noGrp="1"/>
          </p:cNvSpPr>
          <p:nvPr>
            <p:ph type="body" idx="1"/>
          </p:nvPr>
        </p:nvSpPr>
        <p:spPr/>
        <p:txBody>
          <a:bodyPr/>
          <a:lstStyle/>
          <a:p>
            <a:endParaRPr lang="en-US">
              <a:latin typeface="Times New Roman"/>
              <a:cs typeface="Times New Roman"/>
            </a:endParaRPr>
          </a:p>
        </p:txBody>
      </p:sp>
      <p:sp>
        <p:nvSpPr>
          <p:cNvPr id="4" name="Header Placeholder 3">
            <a:extLst>
              <a:ext uri="{FF2B5EF4-FFF2-40B4-BE49-F238E27FC236}">
                <a16:creationId xmlns:a16="http://schemas.microsoft.com/office/drawing/2014/main" id="{153DEA45-4FE9-1F6C-6D30-03652D108EF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119A2FA7-6E6E-6D6E-F3B2-2CEB4A96522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A0D1E4C-FDA2-B395-4A69-BA7321BFD5E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4/29/25 11:55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5EEDC1CC-D46D-2CA0-B091-9FB26F2B1BB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24094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78AD2-22FC-2CF9-CC1E-A318F048E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8FC9A3-412A-EA8C-9F07-D532FC7D8C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9C058-F0A6-90D6-8770-2388EC8D2F31}"/>
              </a:ext>
            </a:extLst>
          </p:cNvPr>
          <p:cNvSpPr>
            <a:spLocks noGrp="1"/>
          </p:cNvSpPr>
          <p:nvPr>
            <p:ph type="body" idx="1"/>
          </p:nvPr>
        </p:nvSpPr>
        <p:spPr/>
        <p:txBody>
          <a:bodyPr/>
          <a:lstStyle/>
          <a:p>
            <a:endParaRPr lang="es-MX" sz="800"/>
          </a:p>
        </p:txBody>
      </p:sp>
      <p:sp>
        <p:nvSpPr>
          <p:cNvPr id="4" name="Header Placeholder 3">
            <a:extLst>
              <a:ext uri="{FF2B5EF4-FFF2-40B4-BE49-F238E27FC236}">
                <a16:creationId xmlns:a16="http://schemas.microsoft.com/office/drawing/2014/main" id="{2117753D-E116-FE80-E105-A6AD947F47EF}"/>
              </a:ext>
            </a:extLst>
          </p:cNvPr>
          <p:cNvSpPr>
            <a:spLocks noGrp="1"/>
          </p:cNvSpPr>
          <p:nvPr>
            <p:ph type="hdr" sz="quarter"/>
          </p:nvPr>
        </p:nvSpPr>
        <p:spPr/>
        <p:txBody>
          <a:bodyPr/>
          <a:lstStyle/>
          <a:p>
            <a:pPr defTabSz="966577">
              <a:defRPr/>
            </a:pPr>
            <a:endParaRPr lang="en-US">
              <a:solidFill>
                <a:prstClr val="black"/>
              </a:solidFill>
              <a:latin typeface="Segoe Sans Text" pitchFamily="2" charset="0"/>
            </a:endParaRPr>
          </a:p>
        </p:txBody>
      </p:sp>
      <p:sp>
        <p:nvSpPr>
          <p:cNvPr id="5" name="Footer Placeholder 4">
            <a:extLst>
              <a:ext uri="{FF2B5EF4-FFF2-40B4-BE49-F238E27FC236}">
                <a16:creationId xmlns:a16="http://schemas.microsoft.com/office/drawing/2014/main" id="{A93B9E8C-DD1A-4E01-4BF9-912BAA03DFFE}"/>
              </a:ext>
            </a:extLst>
          </p:cNvPr>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2DF239E-6CD6-77FD-F1AD-EFF8365DDC0B}"/>
              </a:ext>
            </a:extLst>
          </p:cNvPr>
          <p:cNvSpPr>
            <a:spLocks noGrp="1"/>
          </p:cNvSpPr>
          <p:nvPr>
            <p:ph type="dt" idx="1"/>
          </p:nvPr>
        </p:nvSpPr>
        <p:spPr/>
        <p:txBody>
          <a:bodyPr/>
          <a:lstStyle/>
          <a:p>
            <a:pPr defTabSz="966577">
              <a:defRPr/>
            </a:pPr>
            <a:fld id="{386CE63F-9E7F-4C04-9D0D-FCA25A8E9E86}" type="datetime8">
              <a:rPr lang="en-US">
                <a:solidFill>
                  <a:prstClr val="black"/>
                </a:solidFill>
                <a:latin typeface="Segoe Sans Text" pitchFamily="2" charset="0"/>
              </a:rPr>
              <a:pPr defTabSz="966577">
                <a:defRPr/>
              </a:pPr>
              <a:t>4/29/25 11:55 AM</a:t>
            </a:fld>
            <a:endParaRPr lang="en-US">
              <a:solidFill>
                <a:prstClr val="black"/>
              </a:solidFill>
              <a:latin typeface="Segoe Sans Text" pitchFamily="2" charset="0"/>
            </a:endParaRPr>
          </a:p>
        </p:txBody>
      </p:sp>
      <p:sp>
        <p:nvSpPr>
          <p:cNvPr id="7" name="Slide Number Placeholder 6">
            <a:extLst>
              <a:ext uri="{FF2B5EF4-FFF2-40B4-BE49-F238E27FC236}">
                <a16:creationId xmlns:a16="http://schemas.microsoft.com/office/drawing/2014/main" id="{97751B77-6BE6-E184-02E8-52963C449668}"/>
              </a:ext>
            </a:extLst>
          </p:cNvPr>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Sans Text" pitchFamily="2" charset="0"/>
              </a:rPr>
              <a:pPr defTabSz="966577">
                <a:defRPr/>
              </a:pPr>
              <a:t>9</a:t>
            </a:fld>
            <a:endParaRPr lang="en-US">
              <a:solidFill>
                <a:prstClr val="black"/>
              </a:solidFill>
              <a:latin typeface="Segoe Sans Text" pitchFamily="2" charset="0"/>
            </a:endParaRPr>
          </a:p>
        </p:txBody>
      </p:sp>
    </p:spTree>
    <p:extLst>
      <p:ext uri="{BB962C8B-B14F-4D97-AF65-F5344CB8AC3E}">
        <p14:creationId xmlns:p14="http://schemas.microsoft.com/office/powerpoint/2010/main" val="4148688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1BCCE-17B1-3823-8B69-0055FB0253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1E16F-401C-E50C-F74E-972364850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D855C-4745-60C5-BF54-D7BC4A3CD9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a:extLst>
              <a:ext uri="{FF2B5EF4-FFF2-40B4-BE49-F238E27FC236}">
                <a16:creationId xmlns:a16="http://schemas.microsoft.com/office/drawing/2014/main" id="{DCB9FE78-52B5-3E03-0712-4DF3B89E1973}"/>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F938F3C6-5EF8-A6F5-0F39-F9B58B8D4AC5}"/>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95E7E2A-EB5A-FBF8-3F2B-2A1FFA85938B}"/>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4/29/25 11:55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E18A6233-7210-685E-676A-AA45DC23C0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04106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420578642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620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5910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31868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956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85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970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276084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007424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98059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7296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5835623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07133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319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24442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98124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99582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246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239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9075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60924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60798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334016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78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68354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9807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5321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1554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59520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887150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48306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4149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32625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6290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24186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534520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03342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61112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481269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4510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301377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905710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247223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166953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308345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07973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878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9962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75527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3494604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8336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747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079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121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2432536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www.linkedin.com/in/cedricvidal/" TargetMode="External"/><Relationship Id="rId1" Type="http://schemas.openxmlformats.org/officeDocument/2006/relationships/slideLayout" Target="../slideLayouts/slideLayout43.xml"/><Relationship Id="rId5" Type="http://schemas.openxmlformats.org/officeDocument/2006/relationships/image" Target="../media/image23.jpeg"/><Relationship Id="rId4" Type="http://schemas.openxmlformats.org/officeDocument/2006/relationships/hyperlink" Target="https://www.linkedin.com/in/aprilspeigh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41.png"/><Relationship Id="rId11" Type="http://schemas.openxmlformats.org/officeDocument/2006/relationships/image" Target="../media/image45.svg"/><Relationship Id="rId5" Type="http://schemas.openxmlformats.org/officeDocument/2006/relationships/image" Target="../media/image32.png"/><Relationship Id="rId10" Type="http://schemas.openxmlformats.org/officeDocument/2006/relationships/image" Target="../media/image44.png"/><Relationship Id="rId4" Type="http://schemas.openxmlformats.org/officeDocument/2006/relationships/image" Target="../media/image28.svg"/><Relationship Id="rId9" Type="http://schemas.openxmlformats.org/officeDocument/2006/relationships/image" Target="../media/image4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37.png"/><Relationship Id="rId4" Type="http://schemas.openxmlformats.org/officeDocument/2006/relationships/image" Target="../media/image60.svg"/></Relationships>
</file>

<file path=ppt/slides/_rels/slide22.xml.rels><?xml version="1.0" encoding="UTF-8" standalone="yes"?>
<Relationships xmlns="http://schemas.openxmlformats.org/package/2006/relationships"><Relationship Id="rId3" Type="http://schemas.openxmlformats.org/officeDocument/2006/relationships/hyperlink" Target="https://aka.ms/c/learn/gpt4o-rt-speech" TargetMode="External"/><Relationship Id="rId7" Type="http://schemas.openxmlformats.org/officeDocument/2006/relationships/hyperlink" Target="https://github.com/aprilspeight/ai-avatar" TargetMode="External"/><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hyperlink" Target="https://aka.ms/ai-body-repo" TargetMode="External"/><Relationship Id="rId5" Type="http://schemas.openxmlformats.org/officeDocument/2006/relationships/hyperlink" Target="https://aka.ms/ai-body-slides" TargetMode="External"/><Relationship Id="rId4" Type="http://schemas.openxmlformats.org/officeDocument/2006/relationships/hyperlink" Target="https://microsoft.github.io/AI_Agents_Hackath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181AF3C-0895-46CD-F46D-431046AEF7F3}"/>
              </a:ext>
            </a:extLst>
          </p:cNvPr>
          <p:cNvSpPr txBox="1">
            <a:spLocks/>
          </p:cNvSpPr>
          <p:nvPr/>
        </p:nvSpPr>
        <p:spPr>
          <a:xfrm>
            <a:off x="492760" y="1093598"/>
            <a:ext cx="6822440" cy="27699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sz="3600" dirty="0" err="1"/>
              <a:t>AgentHack</a:t>
            </a:r>
            <a:r>
              <a:rPr lang="en-US" sz="3600" dirty="0"/>
              <a:t>:</a:t>
            </a:r>
            <a:br>
              <a:rPr lang="en-US" sz="3600" dirty="0"/>
            </a:br>
            <a:r>
              <a:rPr lang="en-US" sz="3600" dirty="0"/>
              <a:t>The Art of AI Embodiment: </a:t>
            </a:r>
            <a:br>
              <a:rPr lang="en-US" sz="3600" dirty="0"/>
            </a:br>
            <a:r>
              <a:rPr lang="en-US" sz="3600" dirty="0"/>
              <a:t>Real-Time Interactive Experiences with Azure OpenAI GPT-4o </a:t>
            </a:r>
            <a:br>
              <a:rPr lang="en-US" sz="3600" dirty="0"/>
            </a:br>
            <a:r>
              <a:rPr lang="en-US" sz="3600" dirty="0"/>
              <a:t>and 3D Avatars</a:t>
            </a:r>
          </a:p>
        </p:txBody>
      </p:sp>
      <p:sp>
        <p:nvSpPr>
          <p:cNvPr id="4" name="Title 4">
            <a:extLst>
              <a:ext uri="{FF2B5EF4-FFF2-40B4-BE49-F238E27FC236}">
                <a16:creationId xmlns:a16="http://schemas.microsoft.com/office/drawing/2014/main" id="{09B7B35A-879B-962D-3598-AE268A895B6C}"/>
              </a:ext>
            </a:extLst>
          </p:cNvPr>
          <p:cNvSpPr txBox="1">
            <a:spLocks/>
          </p:cNvSpPr>
          <p:nvPr/>
        </p:nvSpPr>
        <p:spPr>
          <a:xfrm>
            <a:off x="1553426" y="4390854"/>
            <a:ext cx="5603240" cy="8309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Segoe Sans Text" pitchFamily="2" charset="0"/>
              </a:defRPr>
            </a:lvl1pPr>
          </a:lstStyle>
          <a:p>
            <a:r>
              <a:rPr lang="en-US" sz="2000" b="1" dirty="0">
                <a:solidFill>
                  <a:schemeClr val="bg1"/>
                </a:solidFill>
                <a:latin typeface="+mn-lt"/>
              </a:rPr>
              <a:t>Cedric Vidal</a:t>
            </a:r>
          </a:p>
          <a:p>
            <a:r>
              <a:rPr lang="en-US" sz="2000" dirty="0">
                <a:solidFill>
                  <a:schemeClr val="bg1"/>
                </a:solidFill>
                <a:latin typeface="+mn-lt"/>
              </a:rPr>
              <a:t>Principal AI Advocate</a:t>
            </a:r>
          </a:p>
          <a:p>
            <a:r>
              <a:rPr lang="en-US" sz="2000" dirty="0">
                <a:solidFill>
                  <a:schemeClr val="bg1"/>
                </a:solidFill>
                <a:latin typeface="+mn-lt"/>
                <a:hlinkClick r:id="rId2"/>
              </a:rPr>
              <a:t>linkedin.com/in/cedricvidal</a:t>
            </a:r>
            <a:r>
              <a:rPr lang="en-US" sz="2000" dirty="0">
                <a:solidFill>
                  <a:schemeClr val="bg1"/>
                </a:solidFill>
                <a:latin typeface="+mn-lt"/>
              </a:rPr>
              <a:t> </a:t>
            </a:r>
          </a:p>
        </p:txBody>
      </p:sp>
      <p:pic>
        <p:nvPicPr>
          <p:cNvPr id="2" name="Picture 1" descr="A person in a white shirt and black jacket&#10;&#10;Description automatically generated">
            <a:extLst>
              <a:ext uri="{FF2B5EF4-FFF2-40B4-BE49-F238E27FC236}">
                <a16:creationId xmlns:a16="http://schemas.microsoft.com/office/drawing/2014/main" id="{E82F1EDA-7C5D-4E11-6C71-4DDF1757BFE1}"/>
              </a:ext>
            </a:extLst>
          </p:cNvPr>
          <p:cNvPicPr>
            <a:picLocks noChangeAspect="1"/>
          </p:cNvPicPr>
          <p:nvPr/>
        </p:nvPicPr>
        <p:blipFill>
          <a:blip r:embed="rId3"/>
          <a:stretch>
            <a:fillRect/>
          </a:stretch>
        </p:blipFill>
        <p:spPr>
          <a:xfrm>
            <a:off x="492760" y="4401857"/>
            <a:ext cx="820951" cy="820951"/>
          </a:xfrm>
          <a:prstGeom prst="ellipse">
            <a:avLst/>
          </a:prstGeom>
        </p:spPr>
      </p:pic>
      <p:sp>
        <p:nvSpPr>
          <p:cNvPr id="7" name="TextBox 6">
            <a:extLst>
              <a:ext uri="{FF2B5EF4-FFF2-40B4-BE49-F238E27FC236}">
                <a16:creationId xmlns:a16="http://schemas.microsoft.com/office/drawing/2014/main" id="{9A5A5943-98EF-544D-BBA9-E30610A58F4C}"/>
              </a:ext>
            </a:extLst>
          </p:cNvPr>
          <p:cNvSpPr txBox="1"/>
          <p:nvPr/>
        </p:nvSpPr>
        <p:spPr>
          <a:xfrm>
            <a:off x="1553426" y="5508130"/>
            <a:ext cx="6815888" cy="830997"/>
          </a:xfrm>
          <a:prstGeom prst="rect">
            <a:avLst/>
          </a:prstGeom>
          <a:noFill/>
        </p:spPr>
        <p:txBody>
          <a:bodyPr vert="horz" wrap="square" lIns="0" tIns="0" rIns="0" bIns="0" rtlCol="0" anchor="b" anchorCtr="0">
            <a:spAutoFit/>
          </a:bodyPr>
          <a:lstStyle>
            <a:defPPr>
              <a:defRPr lang="en-US"/>
            </a:defPPr>
            <a:lvl1pPr>
              <a:lnSpc>
                <a:spcPct val="90000"/>
              </a:lnSpc>
              <a:spcBef>
                <a:spcPct val="0"/>
              </a:spcBef>
              <a:buNone/>
              <a:defRPr sz="2000" spc="-50" baseline="0">
                <a:solidFill>
                  <a:schemeClr val="bg1"/>
                </a:solidFill>
                <a:ea typeface="+mj-ea"/>
                <a:cs typeface="Segoe Sans Text" pitchFamily="2" charset="0"/>
              </a:defRPr>
            </a:lvl1pPr>
          </a:lstStyle>
          <a:p>
            <a:r>
              <a:rPr lang="en-US" b="1" dirty="0"/>
              <a:t>April Speight</a:t>
            </a:r>
            <a:br>
              <a:rPr lang="en-US" b="1" dirty="0"/>
            </a:br>
            <a:r>
              <a:rPr lang="en-US" dirty="0"/>
              <a:t>Principal Cloud Advocate, AI</a:t>
            </a:r>
          </a:p>
          <a:p>
            <a:r>
              <a:rPr lang="en-US" dirty="0">
                <a:hlinkClick r:id="rId4"/>
              </a:rPr>
              <a:t>linkedin.com/in/aprilspeight</a:t>
            </a:r>
            <a:r>
              <a:rPr lang="en-US" dirty="0"/>
              <a:t> </a:t>
            </a:r>
          </a:p>
        </p:txBody>
      </p:sp>
      <p:pic>
        <p:nvPicPr>
          <p:cNvPr id="6" name="Picture 5">
            <a:extLst>
              <a:ext uri="{FF2B5EF4-FFF2-40B4-BE49-F238E27FC236}">
                <a16:creationId xmlns:a16="http://schemas.microsoft.com/office/drawing/2014/main" id="{B2FAECA9-A5C5-527D-94C6-5CA323C2DC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2760" y="5521091"/>
            <a:ext cx="820951" cy="820951"/>
          </a:xfrm>
          <a:prstGeom prst="ellipse">
            <a:avLst/>
          </a:prstGeom>
        </p:spPr>
      </p:pic>
    </p:spTree>
    <p:extLst>
      <p:ext uri="{BB962C8B-B14F-4D97-AF65-F5344CB8AC3E}">
        <p14:creationId xmlns:p14="http://schemas.microsoft.com/office/powerpoint/2010/main" val="129153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8D9E4-73C2-5780-C586-46C576BF4D3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81BC38-65AD-6FB8-97AF-8AFCCD1BA4AF}"/>
              </a:ext>
              <a:ext uri="{C183D7F6-B498-43B3-948B-1728B52AA6E4}">
                <adec:decorative xmlns:adec="http://schemas.microsoft.com/office/drawing/2017/decorative" val="1"/>
              </a:ext>
            </a:extLst>
          </p:cNvPr>
          <p:cNvSpPr/>
          <p:nvPr/>
        </p:nvSpPr>
        <p:spPr>
          <a:xfrm>
            <a:off x="-1" y="0"/>
            <a:ext cx="12191999" cy="6858000"/>
          </a:xfrm>
          <a:prstGeom prst="rect">
            <a:avLst/>
          </a:prstGeom>
          <a:gradFill>
            <a:gsLst>
              <a:gs pos="0">
                <a:srgbClr val="4261BC"/>
              </a:gs>
              <a:gs pos="96000">
                <a:srgbClr val="B641B3"/>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E2841"/>
              </a:solidFill>
              <a:effectLst/>
              <a:uLnTx/>
              <a:uFillTx/>
              <a:latin typeface="Segoe Sans Text Semibold" pitchFamily="2" charset="0"/>
              <a:ea typeface="+mn-ea"/>
              <a:cs typeface="Segoe Sans Text Semibold" pitchFamily="2" charset="0"/>
            </a:endParaRPr>
          </a:p>
        </p:txBody>
      </p:sp>
      <p:pic>
        <p:nvPicPr>
          <p:cNvPr id="6" name="Graphic 5">
            <a:extLst>
              <a:ext uri="{FF2B5EF4-FFF2-40B4-BE49-F238E27FC236}">
                <a16:creationId xmlns:a16="http://schemas.microsoft.com/office/drawing/2014/main" id="{D5856884-A194-08A2-38A8-9073B5DD9B8E}"/>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31912" r="60114" b="29436"/>
          <a:stretch/>
        </p:blipFill>
        <p:spPr>
          <a:xfrm>
            <a:off x="571500" y="-1"/>
            <a:ext cx="11620500" cy="6858001"/>
          </a:xfrm>
          <a:prstGeom prst="rect">
            <a:avLst/>
          </a:prstGeom>
        </p:spPr>
      </p:pic>
      <p:sp>
        <p:nvSpPr>
          <p:cNvPr id="4" name="Title 1">
            <a:extLst>
              <a:ext uri="{FF2B5EF4-FFF2-40B4-BE49-F238E27FC236}">
                <a16:creationId xmlns:a16="http://schemas.microsoft.com/office/drawing/2014/main" id="{C49FD640-4691-1045-0412-AD9CA0C832B0}"/>
              </a:ext>
            </a:extLst>
          </p:cNvPr>
          <p:cNvSpPr txBox="1">
            <a:spLocks noGrp="1"/>
          </p:cNvSpPr>
          <p:nvPr>
            <p:ph type="title" idx="4294967295"/>
          </p:nvPr>
        </p:nvSpPr>
        <p:spPr>
          <a:xfrm>
            <a:off x="3684608" y="2695241"/>
            <a:ext cx="4822784" cy="146751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50" normalizeH="0" baseline="0" noProof="0">
                <a:ln w="3175">
                  <a:noFill/>
                </a:ln>
                <a:solidFill>
                  <a:schemeClr val="bg1"/>
                </a:solidFill>
                <a:effectLst/>
                <a:uLnTx/>
                <a:uFillTx/>
                <a:latin typeface="+mj-lt"/>
                <a:ea typeface="+mn-ea"/>
                <a:cs typeface="Segoe Sans Text" pitchFamily="2" charset="0"/>
              </a:rPr>
              <a:t>Demo</a:t>
            </a:r>
          </a:p>
        </p:txBody>
      </p:sp>
    </p:spTree>
    <p:extLst>
      <p:ext uri="{BB962C8B-B14F-4D97-AF65-F5344CB8AC3E}">
        <p14:creationId xmlns:p14="http://schemas.microsoft.com/office/powerpoint/2010/main" val="1213678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vatar-lip-moving-demo">
            <a:hlinkClick r:id="" action="ppaction://media"/>
            <a:extLst>
              <a:ext uri="{FF2B5EF4-FFF2-40B4-BE49-F238E27FC236}">
                <a16:creationId xmlns:a16="http://schemas.microsoft.com/office/drawing/2014/main" id="{34949F3D-5B2E-EA3C-0A6F-4D888353004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1111"/>
          <a:stretch/>
        </p:blipFill>
        <p:spPr>
          <a:xfrm>
            <a:off x="20" y="10"/>
            <a:ext cx="12191980" cy="6857990"/>
          </a:xfrm>
          <a:prstGeom prst="rect">
            <a:avLst/>
          </a:prstGeom>
          <a:noFill/>
        </p:spPr>
      </p:pic>
    </p:spTree>
    <p:extLst>
      <p:ext uri="{BB962C8B-B14F-4D97-AF65-F5344CB8AC3E}">
        <p14:creationId xmlns:p14="http://schemas.microsoft.com/office/powerpoint/2010/main" val="3437849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F0A9E-955F-9A4F-69CD-C42EF1924907}"/>
            </a:ext>
          </a:extLst>
        </p:cNvPr>
        <p:cNvGrpSpPr/>
        <p:nvPr/>
      </p:nvGrpSpPr>
      <p:grpSpPr>
        <a:xfrm>
          <a:off x="0" y="0"/>
          <a:ext cx="0" cy="0"/>
          <a:chOff x="0" y="0"/>
          <a:chExt cx="0" cy="0"/>
        </a:xfrm>
      </p:grpSpPr>
      <p:sp>
        <p:nvSpPr>
          <p:cNvPr id="6" name="box 1">
            <a:extLst>
              <a:ext uri="{FF2B5EF4-FFF2-40B4-BE49-F238E27FC236}">
                <a16:creationId xmlns:a16="http://schemas.microsoft.com/office/drawing/2014/main" id="{6B9AB91B-0340-6297-FD85-EEC4A4B9B621}"/>
              </a:ext>
              <a:ext uri="{C183D7F6-B498-43B3-948B-1728B52AA6E4}">
                <adec:decorative xmlns:adec="http://schemas.microsoft.com/office/drawing/2017/decorative" val="1"/>
              </a:ext>
            </a:extLst>
          </p:cNvPr>
          <p:cNvSpPr txBox="1"/>
          <p:nvPr/>
        </p:nvSpPr>
        <p:spPr>
          <a:xfrm>
            <a:off x="5046388" y="474638"/>
            <a:ext cx="6739212" cy="5840842"/>
          </a:xfrm>
          <a:prstGeom prst="roundRect">
            <a:avLst>
              <a:gd name="adj" fmla="val 6865"/>
            </a:avLst>
          </a:prstGeom>
          <a:solidFill>
            <a:schemeClr val="tx1">
              <a:alpha val="5000"/>
            </a:schemeClr>
          </a:solidFill>
          <a:ln w="12700">
            <a:solidFill>
              <a:schemeClr val="tx1">
                <a:alpha val="40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defTabSz="914367">
              <a:defRPr kern="0">
                <a:solidFill>
                  <a:srgbClr val="000000"/>
                </a:solidFill>
                <a:latin typeface="Segoe UI"/>
                <a:cs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mn-ea"/>
              <a:cs typeface="Segoe UI"/>
            </a:endParaRPr>
          </a:p>
        </p:txBody>
      </p:sp>
      <p:cxnSp>
        <p:nvCxnSpPr>
          <p:cNvPr id="10" name="Straight Connector 9">
            <a:extLst>
              <a:ext uri="{FF2B5EF4-FFF2-40B4-BE49-F238E27FC236}">
                <a16:creationId xmlns:a16="http://schemas.microsoft.com/office/drawing/2014/main" id="{62BF32C4-B674-A665-4C13-BFCDB81B9EB5}"/>
              </a:ext>
              <a:ext uri="{C183D7F6-B498-43B3-948B-1728B52AA6E4}">
                <adec:decorative xmlns:adec="http://schemas.microsoft.com/office/drawing/2017/decorative" val="1"/>
              </a:ext>
            </a:extLst>
          </p:cNvPr>
          <p:cNvCxnSpPr>
            <a:cxnSpLocks/>
          </p:cNvCxnSpPr>
          <p:nvPr/>
        </p:nvCxnSpPr>
        <p:spPr>
          <a:xfrm>
            <a:off x="8415994" y="514058"/>
            <a:ext cx="0" cy="2605780"/>
          </a:xfrm>
          <a:prstGeom prst="line">
            <a:avLst/>
          </a:prstGeom>
          <a:ln>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E5CDD7-B8DD-9EE8-C457-322390385674}"/>
              </a:ext>
              <a:ext uri="{C183D7F6-B498-43B3-948B-1728B52AA6E4}">
                <adec:decorative xmlns:adec="http://schemas.microsoft.com/office/drawing/2017/decorative" val="1"/>
              </a:ext>
            </a:extLst>
          </p:cNvPr>
          <p:cNvCxnSpPr>
            <a:cxnSpLocks/>
          </p:cNvCxnSpPr>
          <p:nvPr/>
        </p:nvCxnSpPr>
        <p:spPr>
          <a:xfrm flipH="1">
            <a:off x="5046388" y="3119838"/>
            <a:ext cx="6739212" cy="0"/>
          </a:xfrm>
          <a:prstGeom prst="line">
            <a:avLst/>
          </a:prstGeom>
          <a:ln>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4E67FF-D0D9-CA45-77C6-95E7F1CA87B0}"/>
              </a:ext>
              <a:ext uri="{C183D7F6-B498-43B3-948B-1728B52AA6E4}">
                <adec:decorative xmlns:adec="http://schemas.microsoft.com/office/drawing/2017/decorative" val="1"/>
              </a:ext>
            </a:extLst>
          </p:cNvPr>
          <p:cNvCxnSpPr>
            <a:cxnSpLocks/>
          </p:cNvCxnSpPr>
          <p:nvPr/>
        </p:nvCxnSpPr>
        <p:spPr>
          <a:xfrm flipH="1">
            <a:off x="5046388" y="4776453"/>
            <a:ext cx="6739212" cy="0"/>
          </a:xfrm>
          <a:prstGeom prst="line">
            <a:avLst/>
          </a:prstGeom>
          <a:ln>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DC9DB54-4DB3-8BE2-8DF1-961B235EEBA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411668" y="799449"/>
            <a:ext cx="642726" cy="642726"/>
          </a:xfrm>
          <a:prstGeom prst="rect">
            <a:avLst/>
          </a:prstGeom>
          <a:effectLst/>
        </p:spPr>
      </p:pic>
      <p:sp>
        <p:nvSpPr>
          <p:cNvPr id="14" name="Rectangle: Rounded Corners 13">
            <a:extLst>
              <a:ext uri="{FF2B5EF4-FFF2-40B4-BE49-F238E27FC236}">
                <a16:creationId xmlns:a16="http://schemas.microsoft.com/office/drawing/2014/main" id="{2019CC22-BC2C-9DD7-1031-79CAE5540BB8}"/>
              </a:ext>
            </a:extLst>
          </p:cNvPr>
          <p:cNvSpPr/>
          <p:nvPr/>
        </p:nvSpPr>
        <p:spPr bwMode="auto">
          <a:xfrm>
            <a:off x="7525225" y="3395059"/>
            <a:ext cx="2694540"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Animation &amp; Audio Tools</a:t>
            </a:r>
          </a:p>
        </p:txBody>
      </p:sp>
      <p:sp>
        <p:nvSpPr>
          <p:cNvPr id="16" name="Rectangle: Rounded Corners 15">
            <a:extLst>
              <a:ext uri="{FF2B5EF4-FFF2-40B4-BE49-F238E27FC236}">
                <a16:creationId xmlns:a16="http://schemas.microsoft.com/office/drawing/2014/main" id="{0F734812-8299-8464-18A4-610E0FD111A4}"/>
              </a:ext>
            </a:extLst>
          </p:cNvPr>
          <p:cNvSpPr/>
          <p:nvPr/>
        </p:nvSpPr>
        <p:spPr bwMode="auto">
          <a:xfrm>
            <a:off x="8237410" y="5057187"/>
            <a:ext cx="1982355"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Avatar Framework</a:t>
            </a:r>
          </a:p>
        </p:txBody>
      </p:sp>
      <p:pic>
        <p:nvPicPr>
          <p:cNvPr id="32" name="!! business central">
            <a:extLst>
              <a:ext uri="{FF2B5EF4-FFF2-40B4-BE49-F238E27FC236}">
                <a16:creationId xmlns:a16="http://schemas.microsoft.com/office/drawing/2014/main" id="{3A0575B7-711B-3BD7-1987-BE863E31E3C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l="-6350" t="-12105" r="-7240" b="-14145"/>
          <a:stretch/>
        </p:blipFill>
        <p:spPr>
          <a:xfrm>
            <a:off x="7255668" y="5057187"/>
            <a:ext cx="892800" cy="580846"/>
          </a:xfrm>
          <a:prstGeom prst="rect">
            <a:avLst/>
          </a:prstGeom>
        </p:spPr>
      </p:pic>
      <p:sp>
        <p:nvSpPr>
          <p:cNvPr id="37" name="Rectangle: Rounded Corners 36">
            <a:extLst>
              <a:ext uri="{FF2B5EF4-FFF2-40B4-BE49-F238E27FC236}">
                <a16:creationId xmlns:a16="http://schemas.microsoft.com/office/drawing/2014/main" id="{BB2DB3B7-A481-AC28-F58B-10C657D48D28}"/>
              </a:ext>
            </a:extLst>
          </p:cNvPr>
          <p:cNvSpPr/>
          <p:nvPr/>
        </p:nvSpPr>
        <p:spPr bwMode="auto">
          <a:xfrm>
            <a:off x="5879489" y="1613293"/>
            <a:ext cx="1707085"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Model</a:t>
            </a:r>
          </a:p>
        </p:txBody>
      </p:sp>
      <p:sp>
        <p:nvSpPr>
          <p:cNvPr id="39" name="Rectangle: Rounded Corners 38">
            <a:extLst>
              <a:ext uri="{FF2B5EF4-FFF2-40B4-BE49-F238E27FC236}">
                <a16:creationId xmlns:a16="http://schemas.microsoft.com/office/drawing/2014/main" id="{E2676017-DDF4-4745-BE9B-48049E1DF17B}"/>
              </a:ext>
            </a:extLst>
          </p:cNvPr>
          <p:cNvSpPr/>
          <p:nvPr/>
        </p:nvSpPr>
        <p:spPr bwMode="auto">
          <a:xfrm>
            <a:off x="8906857" y="1613293"/>
            <a:ext cx="2404505"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Development Platforms</a:t>
            </a:r>
          </a:p>
        </p:txBody>
      </p:sp>
      <p:sp>
        <p:nvSpPr>
          <p:cNvPr id="40" name="Rectangle: Rounded Corners 39">
            <a:extLst>
              <a:ext uri="{FF2B5EF4-FFF2-40B4-BE49-F238E27FC236}">
                <a16:creationId xmlns:a16="http://schemas.microsoft.com/office/drawing/2014/main" id="{C1D9D027-5775-E1F8-3B2A-606F0878E07F}"/>
              </a:ext>
            </a:extLst>
          </p:cNvPr>
          <p:cNvSpPr/>
          <p:nvPr/>
        </p:nvSpPr>
        <p:spPr bwMode="auto">
          <a:xfrm>
            <a:off x="5224272" y="2223017"/>
            <a:ext cx="3017519" cy="725703"/>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Semilight" panose="020B0402040204020203" pitchFamily="34" charset="0"/>
                <a:cs typeface="Segoe UI Semilight" panose="020B0402040204020203" pitchFamily="34" charset="0"/>
              </a:rPr>
              <a:t>GPT-4o</a:t>
            </a:r>
            <a:endParaRPr kumimoji="0" lang="en-US"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Rounded Corners 40">
            <a:extLst>
              <a:ext uri="{FF2B5EF4-FFF2-40B4-BE49-F238E27FC236}">
                <a16:creationId xmlns:a16="http://schemas.microsoft.com/office/drawing/2014/main" id="{5B98539B-F9D6-F6BF-C6DE-14397A57A43A}"/>
              </a:ext>
            </a:extLst>
          </p:cNvPr>
          <p:cNvSpPr/>
          <p:nvPr/>
        </p:nvSpPr>
        <p:spPr bwMode="auto">
          <a:xfrm>
            <a:off x="8600350" y="2223017"/>
            <a:ext cx="3017519" cy="725703"/>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Azure AI </a:t>
            </a:r>
            <a:r>
              <a:rPr kumimoji="0" lang="fr-FR" sz="1200" b="0" i="0" u="none" strike="noStrike" kern="1200" cap="none" spc="0" normalizeH="0" baseline="0" noProof="0" err="1">
                <a:ln>
                  <a:noFill/>
                </a:ln>
                <a:solidFill>
                  <a:schemeClr val="tx1"/>
                </a:solidFill>
                <a:effectLst/>
                <a:uLnTx/>
                <a:uFillTx/>
                <a:latin typeface="Segoe UI Semilight" panose="020B0402040204020203" pitchFamily="34" charset="0"/>
                <a:ea typeface="+mn-ea"/>
                <a:cs typeface="Segoe UI Semilight" panose="020B0402040204020203" pitchFamily="34" charset="0"/>
              </a:rPr>
              <a:t>Foundry</a:t>
            </a:r>
            <a:r>
              <a:rPr lang="fr-FR" sz="1200">
                <a:solidFill>
                  <a:schemeClr val="tx1"/>
                </a:solidFill>
                <a:latin typeface="Segoe UI Semilight" panose="020B0402040204020203" pitchFamily="34" charset="0"/>
                <a:cs typeface="Segoe UI Semilight" panose="020B0402040204020203" pitchFamily="34" charset="0"/>
              </a:rPr>
              <a:t>, Unity</a:t>
            </a:r>
            <a:endParaRPr kumimoji="0" lang="fr-FR"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endParaRPr>
          </a:p>
        </p:txBody>
      </p:sp>
      <p:sp>
        <p:nvSpPr>
          <p:cNvPr id="42" name="Rectangle: Rounded Corners 41">
            <a:extLst>
              <a:ext uri="{FF2B5EF4-FFF2-40B4-BE49-F238E27FC236}">
                <a16:creationId xmlns:a16="http://schemas.microsoft.com/office/drawing/2014/main" id="{7A3CFCF9-A03D-072F-1A43-32465D65DFB9}"/>
              </a:ext>
            </a:extLst>
          </p:cNvPr>
          <p:cNvSpPr/>
          <p:nvPr/>
        </p:nvSpPr>
        <p:spPr bwMode="auto">
          <a:xfrm>
            <a:off x="5224272" y="3985223"/>
            <a:ext cx="6393597" cy="64326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chemeClr val="tx1"/>
                </a:solidFill>
                <a:effectLst/>
                <a:uLnTx/>
                <a:uFillTx/>
                <a:latin typeface="Segoe UI Semilight"/>
                <a:cs typeface="Segoe UI Semilight"/>
              </a:rPr>
              <a:t>Mixamo</a:t>
            </a:r>
            <a:r>
              <a:rPr kumimoji="0" lang="en-US" sz="1200" b="0" i="0" u="none" strike="noStrike" kern="1200" cap="none" spc="0" normalizeH="0" baseline="0" noProof="0">
                <a:ln>
                  <a:noFill/>
                </a:ln>
                <a:solidFill>
                  <a:schemeClr val="tx1"/>
                </a:solidFill>
                <a:effectLst/>
                <a:uLnTx/>
                <a:uFillTx/>
                <a:latin typeface="Segoe UI Semilight"/>
                <a:cs typeface="Segoe UI Semilight"/>
              </a:rPr>
              <a:t>, SALSA </a:t>
            </a:r>
            <a:r>
              <a:rPr kumimoji="0" lang="en-US" sz="1200" b="0" i="0" u="none" strike="noStrike" kern="1200" cap="none" spc="0" normalizeH="0" baseline="0" noProof="0" err="1">
                <a:ln>
                  <a:noFill/>
                </a:ln>
                <a:solidFill>
                  <a:schemeClr val="tx1"/>
                </a:solidFill>
                <a:effectLst/>
                <a:uLnTx/>
                <a:uFillTx/>
                <a:latin typeface="Segoe UI Semilight"/>
                <a:cs typeface="Segoe UI Semilight"/>
              </a:rPr>
              <a:t>LipSync</a:t>
            </a:r>
            <a:r>
              <a:rPr kumimoji="0" lang="en-US" sz="1200" b="0" i="0" u="none" strike="noStrike" kern="1200" cap="none" spc="0" normalizeH="0" baseline="0" noProof="0">
                <a:ln>
                  <a:noFill/>
                </a:ln>
                <a:solidFill>
                  <a:schemeClr val="tx1"/>
                </a:solidFill>
                <a:effectLst/>
                <a:uLnTx/>
                <a:uFillTx/>
                <a:latin typeface="Segoe UI Semilight"/>
                <a:cs typeface="Segoe UI Semilight"/>
              </a:rPr>
              <a:t> Suite, Eleven Labs Text-to-Speech</a:t>
            </a:r>
          </a:p>
        </p:txBody>
      </p:sp>
      <p:sp>
        <p:nvSpPr>
          <p:cNvPr id="43" name="Rectangle: Rounded Corners 42">
            <a:extLst>
              <a:ext uri="{FF2B5EF4-FFF2-40B4-BE49-F238E27FC236}">
                <a16:creationId xmlns:a16="http://schemas.microsoft.com/office/drawing/2014/main" id="{E08C020F-BC7F-E2E1-3048-C3527D2144B9}"/>
              </a:ext>
            </a:extLst>
          </p:cNvPr>
          <p:cNvSpPr/>
          <p:nvPr/>
        </p:nvSpPr>
        <p:spPr bwMode="auto">
          <a:xfrm>
            <a:off x="5224272" y="5577650"/>
            <a:ext cx="6393597" cy="64326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Ready Player Me</a:t>
            </a:r>
          </a:p>
        </p:txBody>
      </p:sp>
      <p:sp>
        <p:nvSpPr>
          <p:cNvPr id="44" name="Title 1">
            <a:extLst>
              <a:ext uri="{FF2B5EF4-FFF2-40B4-BE49-F238E27FC236}">
                <a16:creationId xmlns:a16="http://schemas.microsoft.com/office/drawing/2014/main" id="{46BEB3BC-8E17-7A97-3487-CCCCAF7C15F2}"/>
              </a:ext>
            </a:extLst>
          </p:cNvPr>
          <p:cNvSpPr>
            <a:spLocks noGrp="1"/>
          </p:cNvSpPr>
          <p:nvPr>
            <p:ph type="title"/>
          </p:nvPr>
        </p:nvSpPr>
        <p:spPr>
          <a:xfrm>
            <a:off x="588263" y="2875002"/>
            <a:ext cx="4284679" cy="1107996"/>
          </a:xfrm>
        </p:spPr>
        <p:txBody>
          <a:bodyPr anchor="ctr"/>
          <a:lstStyle/>
          <a:p>
            <a:r>
              <a:rPr lang="en-US"/>
              <a:t>Tech Stack</a:t>
            </a:r>
            <a:br>
              <a:rPr lang="en-US"/>
            </a:br>
            <a:r>
              <a:rPr lang="en-US"/>
              <a:t>Overview</a:t>
            </a:r>
          </a:p>
        </p:txBody>
      </p:sp>
      <p:pic>
        <p:nvPicPr>
          <p:cNvPr id="5" name="Picture 4" descr="A grey cube with black squares&#10;&#10;AI-generated content may be incorrect.">
            <a:extLst>
              <a:ext uri="{FF2B5EF4-FFF2-40B4-BE49-F238E27FC236}">
                <a16:creationId xmlns:a16="http://schemas.microsoft.com/office/drawing/2014/main" id="{64E58957-6025-2FCA-6B0A-56ACE88011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9109" y="823761"/>
            <a:ext cx="642727" cy="642727"/>
          </a:xfrm>
          <a:prstGeom prst="rect">
            <a:avLst/>
          </a:prstGeom>
        </p:spPr>
      </p:pic>
      <p:pic>
        <p:nvPicPr>
          <p:cNvPr id="17" name="!! business central">
            <a:extLst>
              <a:ext uri="{FF2B5EF4-FFF2-40B4-BE49-F238E27FC236}">
                <a16:creationId xmlns:a16="http://schemas.microsoft.com/office/drawing/2014/main" id="{E25113EF-90D1-79AF-0EA4-F460869BB9C5}"/>
              </a:ext>
              <a:ext uri="{C183D7F6-B498-43B3-948B-1728B52AA6E4}">
                <adec:decorative xmlns:adec="http://schemas.microsoft.com/office/drawing/2017/decorative" val="1"/>
              </a:ext>
            </a:extLst>
          </p:cNvPr>
          <p:cNvPicPr>
            <a:picLocks noChangeAspect="1"/>
          </p:cNvPicPr>
          <p:nvPr/>
        </p:nvPicPr>
        <p:blipFill>
          <a:blip r:embed="rId7"/>
          <a:srcRect l="2503" r="2503"/>
          <a:stretch/>
        </p:blipFill>
        <p:spPr>
          <a:xfrm>
            <a:off x="9409151" y="820059"/>
            <a:ext cx="642727" cy="642766"/>
          </a:xfrm>
          <a:prstGeom prst="rect">
            <a:avLst/>
          </a:prstGeom>
        </p:spPr>
      </p:pic>
      <p:pic>
        <p:nvPicPr>
          <p:cNvPr id="29" name="Graphic 28" descr="Clapper board outline">
            <a:extLst>
              <a:ext uri="{FF2B5EF4-FFF2-40B4-BE49-F238E27FC236}">
                <a16:creationId xmlns:a16="http://schemas.microsoft.com/office/drawing/2014/main" id="{0B352D70-8F0F-0083-6A0F-607FA76D0D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900000">
            <a:off x="6411668" y="3301275"/>
            <a:ext cx="566701" cy="566701"/>
          </a:xfrm>
          <a:prstGeom prst="rect">
            <a:avLst/>
          </a:prstGeom>
        </p:spPr>
      </p:pic>
      <p:pic>
        <p:nvPicPr>
          <p:cNvPr id="31" name="Graphic 30" descr="Volume outline">
            <a:extLst>
              <a:ext uri="{FF2B5EF4-FFF2-40B4-BE49-F238E27FC236}">
                <a16:creationId xmlns:a16="http://schemas.microsoft.com/office/drawing/2014/main" id="{026B3D8C-A58D-69F1-A35A-2DB67E98F5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716977">
            <a:off x="7027444" y="3501861"/>
            <a:ext cx="512389" cy="512389"/>
          </a:xfrm>
          <a:prstGeom prst="rect">
            <a:avLst/>
          </a:prstGeom>
        </p:spPr>
      </p:pic>
    </p:spTree>
    <p:extLst>
      <p:ext uri="{BB962C8B-B14F-4D97-AF65-F5344CB8AC3E}">
        <p14:creationId xmlns:p14="http://schemas.microsoft.com/office/powerpoint/2010/main" val="11761495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E8705-8032-DE43-F69F-A68C4225E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E625F-BC99-C45C-753D-39918977E0B1}"/>
              </a:ext>
            </a:extLst>
          </p:cNvPr>
          <p:cNvSpPr>
            <a:spLocks noGrp="1"/>
          </p:cNvSpPr>
          <p:nvPr>
            <p:ph type="title"/>
          </p:nvPr>
        </p:nvSpPr>
        <p:spPr/>
        <p:txBody>
          <a:bodyPr/>
          <a:lstStyle/>
          <a:p>
            <a:pPr algn="ctr"/>
            <a:r>
              <a:rPr lang="en-US">
                <a:gradFill>
                  <a:gsLst>
                    <a:gs pos="100000">
                      <a:schemeClr val="accent6"/>
                    </a:gs>
                    <a:gs pos="0">
                      <a:schemeClr val="accent1"/>
                    </a:gs>
                  </a:gsLst>
                  <a:path path="circle">
                    <a:fillToRect l="100000" t="100000"/>
                  </a:path>
                </a:gradFill>
              </a:rPr>
              <a:t>Bringing it All Together</a:t>
            </a:r>
          </a:p>
        </p:txBody>
      </p:sp>
      <p:sp>
        <p:nvSpPr>
          <p:cNvPr id="3" name="Rectangle: Rounded Corners 2">
            <a:extLst>
              <a:ext uri="{FF2B5EF4-FFF2-40B4-BE49-F238E27FC236}">
                <a16:creationId xmlns:a16="http://schemas.microsoft.com/office/drawing/2014/main" id="{7CA81A63-ED20-A24E-DA8D-70B177548994}"/>
              </a:ext>
              <a:ext uri="{C183D7F6-B498-43B3-948B-1728B52AA6E4}">
                <adec:decorative xmlns:adec="http://schemas.microsoft.com/office/drawing/2017/decorative" val="1"/>
              </a:ext>
            </a:extLst>
          </p:cNvPr>
          <p:cNvSpPr/>
          <p:nvPr/>
        </p:nvSpPr>
        <p:spPr bwMode="auto">
          <a:xfrm>
            <a:off x="9137451" y="1148219"/>
            <a:ext cx="2545742" cy="1669953"/>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4" name="Rectangle: Rounded Corners 3">
            <a:extLst>
              <a:ext uri="{FF2B5EF4-FFF2-40B4-BE49-F238E27FC236}">
                <a16:creationId xmlns:a16="http://schemas.microsoft.com/office/drawing/2014/main" id="{30023CA8-83E0-2733-B3C6-797C0DE405B7}"/>
              </a:ext>
              <a:ext uri="{C183D7F6-B498-43B3-948B-1728B52AA6E4}">
                <adec:decorative xmlns:adec="http://schemas.microsoft.com/office/drawing/2017/decorative" val="1"/>
              </a:ext>
            </a:extLst>
          </p:cNvPr>
          <p:cNvSpPr/>
          <p:nvPr/>
        </p:nvSpPr>
        <p:spPr bwMode="auto">
          <a:xfrm>
            <a:off x="9141683" y="3078213"/>
            <a:ext cx="2545742" cy="117698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5" name="Rectangle: Rounded Corners 4">
            <a:extLst>
              <a:ext uri="{FF2B5EF4-FFF2-40B4-BE49-F238E27FC236}">
                <a16:creationId xmlns:a16="http://schemas.microsoft.com/office/drawing/2014/main" id="{63125D05-2C2C-1D73-1F7B-C7AA2507FEE4}"/>
              </a:ext>
              <a:ext uri="{C183D7F6-B498-43B3-948B-1728B52AA6E4}">
                <adec:decorative xmlns:adec="http://schemas.microsoft.com/office/drawing/2017/decorative" val="1"/>
              </a:ext>
            </a:extLst>
          </p:cNvPr>
          <p:cNvSpPr/>
          <p:nvPr/>
        </p:nvSpPr>
        <p:spPr bwMode="auto">
          <a:xfrm>
            <a:off x="6120499" y="1726018"/>
            <a:ext cx="2545742"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6" name="Rectangle: Rounded Corners 5">
            <a:extLst>
              <a:ext uri="{FF2B5EF4-FFF2-40B4-BE49-F238E27FC236}">
                <a16:creationId xmlns:a16="http://schemas.microsoft.com/office/drawing/2014/main" id="{DEDA0AA8-1595-9A3F-8479-401D9054CB85}"/>
              </a:ext>
              <a:ext uri="{C183D7F6-B498-43B3-948B-1728B52AA6E4}">
                <adec:decorative xmlns:adec="http://schemas.microsoft.com/office/drawing/2017/decorative" val="1"/>
              </a:ext>
            </a:extLst>
          </p:cNvPr>
          <p:cNvSpPr/>
          <p:nvPr/>
        </p:nvSpPr>
        <p:spPr bwMode="auto">
          <a:xfrm>
            <a:off x="504575" y="1729619"/>
            <a:ext cx="2410798"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20" name="TextBox 19">
            <a:extLst>
              <a:ext uri="{FF2B5EF4-FFF2-40B4-BE49-F238E27FC236}">
                <a16:creationId xmlns:a16="http://schemas.microsoft.com/office/drawing/2014/main" id="{9FA4FA56-CEC1-EFA8-670E-DFDE76D28785}"/>
              </a:ext>
            </a:extLst>
          </p:cNvPr>
          <p:cNvSpPr txBox="1"/>
          <p:nvPr/>
        </p:nvSpPr>
        <p:spPr>
          <a:xfrm flipH="1">
            <a:off x="709008" y="1984337"/>
            <a:ext cx="2001932" cy="682738"/>
          </a:xfrm>
          <a:prstGeom prst="rect">
            <a:avLst/>
          </a:prstGeom>
          <a:noFill/>
        </p:spPr>
        <p:txBody>
          <a:bodyPr wrap="square" lIns="0" tIns="0" rIns="0" bIns="256032" rtlCol="0" anchor="b" anchorCtr="0">
            <a:noAutofit/>
          </a:bodyPr>
          <a:lstStyle/>
          <a:p>
            <a:pPr algn="ctr"/>
            <a:r>
              <a:rPr lang="en-US" sz="2400">
                <a:latin typeface="+mj-lt"/>
              </a:rPr>
              <a:t>User Prompt</a:t>
            </a:r>
          </a:p>
        </p:txBody>
      </p:sp>
      <p:sp>
        <p:nvSpPr>
          <p:cNvPr id="19" name="Rectangle: Rounded Corners 18">
            <a:extLst>
              <a:ext uri="{FF2B5EF4-FFF2-40B4-BE49-F238E27FC236}">
                <a16:creationId xmlns:a16="http://schemas.microsoft.com/office/drawing/2014/main" id="{B63FB4EF-C643-7F30-3C5E-EAA6C57A411B}"/>
              </a:ext>
            </a:extLst>
          </p:cNvPr>
          <p:cNvSpPr/>
          <p:nvPr/>
        </p:nvSpPr>
        <p:spPr bwMode="auto">
          <a:xfrm>
            <a:off x="662160" y="2674048"/>
            <a:ext cx="2095629" cy="485030"/>
          </a:xfrm>
          <a:prstGeom prst="roundRect">
            <a:avLst>
              <a:gd name="adj" fmla="val 23224"/>
            </a:avLst>
          </a:prstGeom>
          <a:solidFill>
            <a:schemeClr val="bg1"/>
          </a:solidFill>
          <a:ln w="317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Tell me an interesting fact about space.</a:t>
            </a:r>
          </a:p>
        </p:txBody>
      </p:sp>
      <p:sp>
        <p:nvSpPr>
          <p:cNvPr id="21" name="TextBox 20">
            <a:extLst>
              <a:ext uri="{FF2B5EF4-FFF2-40B4-BE49-F238E27FC236}">
                <a16:creationId xmlns:a16="http://schemas.microsoft.com/office/drawing/2014/main" id="{CB6F7678-3971-D56D-FD34-71AC071DB4D7}"/>
              </a:ext>
            </a:extLst>
          </p:cNvPr>
          <p:cNvSpPr txBox="1"/>
          <p:nvPr/>
        </p:nvSpPr>
        <p:spPr>
          <a:xfrm flipH="1">
            <a:off x="6120500" y="1843232"/>
            <a:ext cx="2545741" cy="783506"/>
          </a:xfrm>
          <a:prstGeom prst="rect">
            <a:avLst/>
          </a:prstGeom>
          <a:noFill/>
        </p:spPr>
        <p:txBody>
          <a:bodyPr wrap="square" lIns="0" tIns="0" rIns="0" bIns="0" rtlCol="0" anchor="ctr" anchorCtr="0">
            <a:noAutofit/>
          </a:bodyPr>
          <a:lstStyle/>
          <a:p>
            <a:pPr algn="ctr"/>
            <a:r>
              <a:rPr lang="en-US" sz="2400">
                <a:latin typeface="+mj-lt"/>
              </a:rPr>
              <a:t>Model</a:t>
            </a:r>
          </a:p>
        </p:txBody>
      </p:sp>
      <p:sp>
        <p:nvSpPr>
          <p:cNvPr id="7" name="Rectangle: Rounded Corners 6">
            <a:extLst>
              <a:ext uri="{FF2B5EF4-FFF2-40B4-BE49-F238E27FC236}">
                <a16:creationId xmlns:a16="http://schemas.microsoft.com/office/drawing/2014/main" id="{AE0D8D3E-D707-45DA-EC89-B3CAB35A6A71}"/>
              </a:ext>
            </a:extLst>
          </p:cNvPr>
          <p:cNvSpPr/>
          <p:nvPr/>
        </p:nvSpPr>
        <p:spPr bwMode="auto">
          <a:xfrm>
            <a:off x="6321115" y="2626737"/>
            <a:ext cx="801934" cy="366705"/>
          </a:xfrm>
          <a:prstGeom prst="roundRect">
            <a:avLst>
              <a:gd name="adj" fmla="val 23224"/>
            </a:avLst>
          </a:prstGeom>
          <a:solidFill>
            <a:schemeClr val="bg1"/>
          </a:solidFill>
          <a:ln w="317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GPT-4o</a:t>
            </a:r>
          </a:p>
        </p:txBody>
      </p:sp>
      <p:sp>
        <p:nvSpPr>
          <p:cNvPr id="11" name="Rectangle: Rounded Corners 10">
            <a:extLst>
              <a:ext uri="{FF2B5EF4-FFF2-40B4-BE49-F238E27FC236}">
                <a16:creationId xmlns:a16="http://schemas.microsoft.com/office/drawing/2014/main" id="{EA576196-A96C-9FA3-7BE1-6F1F6543C9B5}"/>
              </a:ext>
            </a:extLst>
          </p:cNvPr>
          <p:cNvSpPr/>
          <p:nvPr/>
        </p:nvSpPr>
        <p:spPr bwMode="auto">
          <a:xfrm>
            <a:off x="7206175" y="2626737"/>
            <a:ext cx="1246909" cy="366705"/>
          </a:xfrm>
          <a:prstGeom prst="roundRect">
            <a:avLst>
              <a:gd name="adj" fmla="val 23224"/>
            </a:avLst>
          </a:prstGeom>
          <a:solidFill>
            <a:schemeClr val="bg1"/>
          </a:solidFill>
          <a:ln w="31750">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RETRIEVAL</a:t>
            </a:r>
          </a:p>
        </p:txBody>
      </p:sp>
      <p:sp>
        <p:nvSpPr>
          <p:cNvPr id="12" name="Rectangle: Rounded Corners 11">
            <a:extLst>
              <a:ext uri="{FF2B5EF4-FFF2-40B4-BE49-F238E27FC236}">
                <a16:creationId xmlns:a16="http://schemas.microsoft.com/office/drawing/2014/main" id="{D3F2FA79-8F29-27C2-1052-9C3423C18085}"/>
              </a:ext>
            </a:extLst>
          </p:cNvPr>
          <p:cNvSpPr/>
          <p:nvPr/>
        </p:nvSpPr>
        <p:spPr bwMode="auto">
          <a:xfrm>
            <a:off x="6321115" y="3086327"/>
            <a:ext cx="2131969" cy="366705"/>
          </a:xfrm>
          <a:prstGeom prst="roundRect">
            <a:avLst>
              <a:gd name="adj" fmla="val 23224"/>
            </a:avLst>
          </a:prstGeom>
          <a:solidFill>
            <a:schemeClr val="bg1"/>
          </a:solid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GENERATE RESPONSE</a:t>
            </a:r>
          </a:p>
        </p:txBody>
      </p:sp>
      <p:sp>
        <p:nvSpPr>
          <p:cNvPr id="22" name="TextBox 21">
            <a:extLst>
              <a:ext uri="{FF2B5EF4-FFF2-40B4-BE49-F238E27FC236}">
                <a16:creationId xmlns:a16="http://schemas.microsoft.com/office/drawing/2014/main" id="{54FCE5A0-B1EE-F501-7C9F-92A377094D67}"/>
              </a:ext>
            </a:extLst>
          </p:cNvPr>
          <p:cNvSpPr txBox="1"/>
          <p:nvPr/>
        </p:nvSpPr>
        <p:spPr>
          <a:xfrm flipH="1">
            <a:off x="9133219" y="1189698"/>
            <a:ext cx="2549974" cy="668384"/>
          </a:xfrm>
          <a:prstGeom prst="rect">
            <a:avLst/>
          </a:prstGeom>
          <a:noFill/>
        </p:spPr>
        <p:txBody>
          <a:bodyPr wrap="square" lIns="0" tIns="0" rIns="0" bIns="0" rtlCol="0" anchor="ctr" anchorCtr="0">
            <a:noAutofit/>
          </a:bodyPr>
          <a:lstStyle/>
          <a:p>
            <a:pPr algn="ctr"/>
            <a:r>
              <a:rPr lang="en-US" sz="2400">
                <a:latin typeface="+mj-lt"/>
              </a:rPr>
              <a:t>Text-to-Speech</a:t>
            </a:r>
          </a:p>
        </p:txBody>
      </p:sp>
      <p:sp>
        <p:nvSpPr>
          <p:cNvPr id="13" name="Rectangle: Rounded Corners 12">
            <a:extLst>
              <a:ext uri="{FF2B5EF4-FFF2-40B4-BE49-F238E27FC236}">
                <a16:creationId xmlns:a16="http://schemas.microsoft.com/office/drawing/2014/main" id="{939EF429-B6C2-5D9F-10E6-4BB6F436C294}"/>
              </a:ext>
            </a:extLst>
          </p:cNvPr>
          <p:cNvSpPr/>
          <p:nvPr/>
        </p:nvSpPr>
        <p:spPr bwMode="auto">
          <a:xfrm>
            <a:off x="9344337" y="1844223"/>
            <a:ext cx="2131969" cy="366705"/>
          </a:xfrm>
          <a:prstGeom prst="roundRect">
            <a:avLst>
              <a:gd name="adj" fmla="val 23224"/>
            </a:avLst>
          </a:prstGeom>
          <a:solidFill>
            <a:schemeClr val="bg1"/>
          </a:solidFill>
          <a:ln w="317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ELEVEN LABS</a:t>
            </a:r>
          </a:p>
        </p:txBody>
      </p:sp>
      <p:sp>
        <p:nvSpPr>
          <p:cNvPr id="15" name="Rectangle: Rounded Corners 14">
            <a:extLst>
              <a:ext uri="{FF2B5EF4-FFF2-40B4-BE49-F238E27FC236}">
                <a16:creationId xmlns:a16="http://schemas.microsoft.com/office/drawing/2014/main" id="{4DBED654-4289-7F13-A030-492EA75D5229}"/>
              </a:ext>
            </a:extLst>
          </p:cNvPr>
          <p:cNvSpPr/>
          <p:nvPr/>
        </p:nvSpPr>
        <p:spPr bwMode="auto">
          <a:xfrm>
            <a:off x="9344337" y="2303813"/>
            <a:ext cx="2131969" cy="366705"/>
          </a:xfrm>
          <a:prstGeom prst="roundRect">
            <a:avLst>
              <a:gd name="adj" fmla="val 23224"/>
            </a:avLst>
          </a:prstGeom>
          <a:solidFill>
            <a:schemeClr val="bg1"/>
          </a:solidFill>
          <a:ln w="317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VOICE: NIA DAVIS</a:t>
            </a:r>
          </a:p>
        </p:txBody>
      </p:sp>
      <p:sp>
        <p:nvSpPr>
          <p:cNvPr id="23" name="TextBox 22">
            <a:extLst>
              <a:ext uri="{FF2B5EF4-FFF2-40B4-BE49-F238E27FC236}">
                <a16:creationId xmlns:a16="http://schemas.microsoft.com/office/drawing/2014/main" id="{6FB883FA-82EC-5CDC-B600-4B93FBF860F7}"/>
              </a:ext>
            </a:extLst>
          </p:cNvPr>
          <p:cNvSpPr txBox="1"/>
          <p:nvPr/>
        </p:nvSpPr>
        <p:spPr>
          <a:xfrm flipH="1">
            <a:off x="9133219" y="3096609"/>
            <a:ext cx="2549974" cy="579716"/>
          </a:xfrm>
          <a:prstGeom prst="rect">
            <a:avLst/>
          </a:prstGeom>
          <a:noFill/>
        </p:spPr>
        <p:txBody>
          <a:bodyPr wrap="square" lIns="0" tIns="0" rIns="0" bIns="0" rtlCol="0" anchor="ctr" anchorCtr="0">
            <a:noAutofit/>
          </a:bodyPr>
          <a:lstStyle/>
          <a:p>
            <a:pPr algn="ctr"/>
            <a:r>
              <a:rPr lang="en-US" sz="2400">
                <a:latin typeface="+mj-lt"/>
              </a:rPr>
              <a:t>Audio Clip</a:t>
            </a:r>
          </a:p>
        </p:txBody>
      </p:sp>
      <p:sp>
        <p:nvSpPr>
          <p:cNvPr id="38" name="Rectangle: Rounded Corners 37">
            <a:extLst>
              <a:ext uri="{FF2B5EF4-FFF2-40B4-BE49-F238E27FC236}">
                <a16:creationId xmlns:a16="http://schemas.microsoft.com/office/drawing/2014/main" id="{4845515D-7043-4134-E540-B28A3634F0CC}"/>
              </a:ext>
              <a:ext uri="{C183D7F6-B498-43B3-948B-1728B52AA6E4}">
                <adec:decorative xmlns:adec="http://schemas.microsoft.com/office/drawing/2017/decorative" val="1"/>
              </a:ext>
            </a:extLst>
          </p:cNvPr>
          <p:cNvSpPr/>
          <p:nvPr/>
        </p:nvSpPr>
        <p:spPr bwMode="auto">
          <a:xfrm>
            <a:off x="9141683" y="4547440"/>
            <a:ext cx="2545742"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39" name="TextBox 38">
            <a:extLst>
              <a:ext uri="{FF2B5EF4-FFF2-40B4-BE49-F238E27FC236}">
                <a16:creationId xmlns:a16="http://schemas.microsoft.com/office/drawing/2014/main" id="{926FB654-DA9B-0463-B673-0A5924B0BA24}"/>
              </a:ext>
            </a:extLst>
          </p:cNvPr>
          <p:cNvSpPr txBox="1"/>
          <p:nvPr/>
        </p:nvSpPr>
        <p:spPr>
          <a:xfrm flipH="1">
            <a:off x="9141683" y="4515241"/>
            <a:ext cx="2549974" cy="857843"/>
          </a:xfrm>
          <a:prstGeom prst="rect">
            <a:avLst/>
          </a:prstGeom>
          <a:noFill/>
        </p:spPr>
        <p:txBody>
          <a:bodyPr wrap="square" lIns="0" tIns="0" rIns="0" bIns="0" rtlCol="0" anchor="ctr" anchorCtr="0">
            <a:noAutofit/>
          </a:bodyPr>
          <a:lstStyle/>
          <a:p>
            <a:pPr algn="ctr"/>
            <a:r>
              <a:rPr lang="en-US" sz="2400">
                <a:latin typeface="+mj-lt"/>
              </a:rPr>
              <a:t>Unity</a:t>
            </a:r>
          </a:p>
        </p:txBody>
      </p:sp>
      <p:sp>
        <p:nvSpPr>
          <p:cNvPr id="40" name="Rectangle: Rounded Corners 39">
            <a:extLst>
              <a:ext uri="{FF2B5EF4-FFF2-40B4-BE49-F238E27FC236}">
                <a16:creationId xmlns:a16="http://schemas.microsoft.com/office/drawing/2014/main" id="{C8C4D175-F7E6-26E2-4A50-93BE5F4D3329}"/>
              </a:ext>
            </a:extLst>
          </p:cNvPr>
          <p:cNvSpPr/>
          <p:nvPr/>
        </p:nvSpPr>
        <p:spPr bwMode="auto">
          <a:xfrm>
            <a:off x="9336984" y="5405283"/>
            <a:ext cx="2131969" cy="366705"/>
          </a:xfrm>
          <a:prstGeom prst="roundRect">
            <a:avLst>
              <a:gd name="adj" fmla="val 23224"/>
            </a:avLst>
          </a:prstGeom>
          <a:solidFill>
            <a:schemeClr val="bg1"/>
          </a:solidFill>
          <a:ln w="317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PLAY AUDIO</a:t>
            </a:r>
          </a:p>
        </p:txBody>
      </p:sp>
      <p:sp>
        <p:nvSpPr>
          <p:cNvPr id="42" name="Rectangle: Rounded Corners 41">
            <a:extLst>
              <a:ext uri="{FF2B5EF4-FFF2-40B4-BE49-F238E27FC236}">
                <a16:creationId xmlns:a16="http://schemas.microsoft.com/office/drawing/2014/main" id="{FACFF740-F235-DA9F-A354-1452306B1D5D}"/>
              </a:ext>
            </a:extLst>
          </p:cNvPr>
          <p:cNvSpPr/>
          <p:nvPr/>
        </p:nvSpPr>
        <p:spPr bwMode="auto">
          <a:xfrm>
            <a:off x="9336985" y="5864873"/>
            <a:ext cx="2131969" cy="366705"/>
          </a:xfrm>
          <a:prstGeom prst="roundRect">
            <a:avLst>
              <a:gd name="adj" fmla="val 23224"/>
            </a:avLst>
          </a:prstGeom>
          <a:solidFill>
            <a:schemeClr val="bg1"/>
          </a:solidFill>
          <a:ln w="317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SALSA LIPSYNC</a:t>
            </a:r>
          </a:p>
        </p:txBody>
      </p:sp>
      <p:sp>
        <p:nvSpPr>
          <p:cNvPr id="54" name="Rectangle: Rounded Corners 53">
            <a:extLst>
              <a:ext uri="{FF2B5EF4-FFF2-40B4-BE49-F238E27FC236}">
                <a16:creationId xmlns:a16="http://schemas.microsoft.com/office/drawing/2014/main" id="{705C0BF3-146D-00D5-FBB4-9C76DFFAC1DD}"/>
              </a:ext>
            </a:extLst>
          </p:cNvPr>
          <p:cNvSpPr/>
          <p:nvPr/>
        </p:nvSpPr>
        <p:spPr bwMode="auto">
          <a:xfrm>
            <a:off x="9348569" y="3708524"/>
            <a:ext cx="2131969" cy="366705"/>
          </a:xfrm>
          <a:prstGeom prst="roundRect">
            <a:avLst>
              <a:gd name="adj" fmla="val 23224"/>
            </a:avLst>
          </a:prstGeom>
          <a:solidFill>
            <a:schemeClr val="bg1"/>
          </a:solidFill>
          <a:ln w="317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SAVE LOCALLY</a:t>
            </a:r>
          </a:p>
        </p:txBody>
      </p:sp>
      <p:sp>
        <p:nvSpPr>
          <p:cNvPr id="55" name="Rectangle: Rounded Corners 54">
            <a:extLst>
              <a:ext uri="{FF2B5EF4-FFF2-40B4-BE49-F238E27FC236}">
                <a16:creationId xmlns:a16="http://schemas.microsoft.com/office/drawing/2014/main" id="{2EC300AB-A760-5A4B-3D7F-99889211621E}"/>
              </a:ext>
              <a:ext uri="{C183D7F6-B498-43B3-948B-1728B52AA6E4}">
                <adec:decorative xmlns:adec="http://schemas.microsoft.com/office/drawing/2017/decorative" val="1"/>
              </a:ext>
            </a:extLst>
          </p:cNvPr>
          <p:cNvSpPr/>
          <p:nvPr/>
        </p:nvSpPr>
        <p:spPr bwMode="auto">
          <a:xfrm>
            <a:off x="3199739" y="1726018"/>
            <a:ext cx="2612039"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56" name="TextBox 55">
            <a:extLst>
              <a:ext uri="{FF2B5EF4-FFF2-40B4-BE49-F238E27FC236}">
                <a16:creationId xmlns:a16="http://schemas.microsoft.com/office/drawing/2014/main" id="{1200A001-994C-0308-5869-91167D77FDCB}"/>
              </a:ext>
            </a:extLst>
          </p:cNvPr>
          <p:cNvSpPr txBox="1"/>
          <p:nvPr/>
        </p:nvSpPr>
        <p:spPr>
          <a:xfrm flipH="1">
            <a:off x="3471049" y="1991310"/>
            <a:ext cx="2107438" cy="682738"/>
          </a:xfrm>
          <a:prstGeom prst="rect">
            <a:avLst/>
          </a:prstGeom>
          <a:noFill/>
        </p:spPr>
        <p:txBody>
          <a:bodyPr wrap="square" lIns="0" tIns="0" rIns="0" bIns="256032" rtlCol="0" anchor="b" anchorCtr="0">
            <a:noAutofit/>
          </a:bodyPr>
          <a:lstStyle/>
          <a:p>
            <a:pPr algn="ctr"/>
            <a:r>
              <a:rPr lang="en-US" sz="2400">
                <a:latin typeface="+mj-lt"/>
              </a:rPr>
              <a:t>Speech-to-Text</a:t>
            </a:r>
          </a:p>
        </p:txBody>
      </p:sp>
      <p:sp>
        <p:nvSpPr>
          <p:cNvPr id="58" name="Rectangle: Rounded Corners 57">
            <a:extLst>
              <a:ext uri="{FF2B5EF4-FFF2-40B4-BE49-F238E27FC236}">
                <a16:creationId xmlns:a16="http://schemas.microsoft.com/office/drawing/2014/main" id="{C1DA02CB-1859-4565-A4AD-B58710D91584}"/>
              </a:ext>
            </a:extLst>
          </p:cNvPr>
          <p:cNvSpPr/>
          <p:nvPr/>
        </p:nvSpPr>
        <p:spPr bwMode="auto">
          <a:xfrm>
            <a:off x="3508460" y="2695372"/>
            <a:ext cx="2032615" cy="463706"/>
          </a:xfrm>
          <a:prstGeom prst="roundRect">
            <a:avLst>
              <a:gd name="adj" fmla="val 23224"/>
            </a:avLst>
          </a:prstGeom>
          <a:solidFill>
            <a:schemeClr val="bg1"/>
          </a:solidFill>
          <a:ln w="31750">
            <a:solidFill>
              <a:schemeClr val="accent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AZURE AI SPEECH</a:t>
            </a:r>
          </a:p>
        </p:txBody>
      </p:sp>
      <p:cxnSp>
        <p:nvCxnSpPr>
          <p:cNvPr id="63" name="Straight Arrow Connector 62">
            <a:extLst>
              <a:ext uri="{FF2B5EF4-FFF2-40B4-BE49-F238E27FC236}">
                <a16:creationId xmlns:a16="http://schemas.microsoft.com/office/drawing/2014/main" id="{485D00E6-5E06-EE5B-9087-A0C6CE7D9812}"/>
              </a:ext>
            </a:extLst>
          </p:cNvPr>
          <p:cNvCxnSpPr>
            <a:stCxn id="6" idx="3"/>
            <a:endCxn id="55" idx="1"/>
          </p:cNvCxnSpPr>
          <p:nvPr/>
        </p:nvCxnSpPr>
        <p:spPr>
          <a:xfrm flipV="1">
            <a:off x="2915373" y="2701172"/>
            <a:ext cx="284366" cy="3601"/>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DF46452-3823-1853-4E37-DD0D0192C637}"/>
              </a:ext>
            </a:extLst>
          </p:cNvPr>
          <p:cNvCxnSpPr>
            <a:stCxn id="55" idx="3"/>
            <a:endCxn id="5" idx="1"/>
          </p:cNvCxnSpPr>
          <p:nvPr/>
        </p:nvCxnSpPr>
        <p:spPr>
          <a:xfrm>
            <a:off x="5811778" y="2701172"/>
            <a:ext cx="308721" cy="0"/>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EAF8630-68CF-C36C-7B72-623BBDD09A34}"/>
              </a:ext>
            </a:extLst>
          </p:cNvPr>
          <p:cNvCxnSpPr>
            <a:stCxn id="5" idx="3"/>
            <a:endCxn id="3" idx="1"/>
          </p:cNvCxnSpPr>
          <p:nvPr/>
        </p:nvCxnSpPr>
        <p:spPr>
          <a:xfrm flipV="1">
            <a:off x="8666241" y="1983196"/>
            <a:ext cx="471210" cy="717976"/>
          </a:xfrm>
          <a:prstGeom prst="bentConnector3">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1FA591-776A-FC45-6DA0-3071CC69204F}"/>
              </a:ext>
            </a:extLst>
          </p:cNvPr>
          <p:cNvCxnSpPr>
            <a:stCxn id="3" idx="2"/>
            <a:endCxn id="23" idx="0"/>
          </p:cNvCxnSpPr>
          <p:nvPr/>
        </p:nvCxnSpPr>
        <p:spPr>
          <a:xfrm flipH="1">
            <a:off x="10408206" y="2818172"/>
            <a:ext cx="2116" cy="278437"/>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8F48B1-0E93-148A-7238-A0A3F227F201}"/>
              </a:ext>
            </a:extLst>
          </p:cNvPr>
          <p:cNvCxnSpPr>
            <a:stCxn id="4" idx="2"/>
            <a:endCxn id="39" idx="0"/>
          </p:cNvCxnSpPr>
          <p:nvPr/>
        </p:nvCxnSpPr>
        <p:spPr>
          <a:xfrm>
            <a:off x="10414554" y="4255200"/>
            <a:ext cx="2116" cy="260041"/>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9B754F2-08AB-29B1-8ACD-04488D91C658}"/>
              </a:ext>
            </a:extLst>
          </p:cNvPr>
          <p:cNvCxnSpPr>
            <a:endCxn id="6" idx="2"/>
          </p:cNvCxnSpPr>
          <p:nvPr/>
        </p:nvCxnSpPr>
        <p:spPr>
          <a:xfrm rot="10800000">
            <a:off x="1709975" y="3679927"/>
            <a:ext cx="7355445" cy="1835049"/>
          </a:xfrm>
          <a:prstGeom prst="bentConnector2">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9380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erson with arms extended&#10;&#10;AI-generated content may be incorrect.">
            <a:extLst>
              <a:ext uri="{FF2B5EF4-FFF2-40B4-BE49-F238E27FC236}">
                <a16:creationId xmlns:a16="http://schemas.microsoft.com/office/drawing/2014/main" id="{3124664C-AFCC-2329-2740-C8E8D1E6451C}"/>
              </a:ext>
            </a:extLst>
          </p:cNvPr>
          <p:cNvPicPr>
            <a:picLocks noChangeAspect="1"/>
          </p:cNvPicPr>
          <p:nvPr/>
        </p:nvPicPr>
        <p:blipFill>
          <a:blip r:embed="rId2">
            <a:extLst>
              <a:ext uri="{28A0092B-C50C-407E-A947-70E740481C1C}">
                <a14:useLocalDpi xmlns:a14="http://schemas.microsoft.com/office/drawing/2010/main" val="0"/>
              </a:ext>
            </a:extLst>
          </a:blip>
          <a:srcRect r="28445"/>
          <a:stretch/>
        </p:blipFill>
        <p:spPr>
          <a:xfrm>
            <a:off x="20" y="10"/>
            <a:ext cx="12191980" cy="6857990"/>
          </a:xfrm>
          <a:prstGeom prst="rect">
            <a:avLst/>
          </a:prstGeom>
          <a:noFill/>
        </p:spPr>
      </p:pic>
      <p:sp>
        <p:nvSpPr>
          <p:cNvPr id="4" name="Rectangle: Rounded Corners 3">
            <a:extLst>
              <a:ext uri="{FF2B5EF4-FFF2-40B4-BE49-F238E27FC236}">
                <a16:creationId xmlns:a16="http://schemas.microsoft.com/office/drawing/2014/main" id="{55FDFE03-CE33-8AAD-40AE-20FC6AC238A4}"/>
              </a:ext>
            </a:extLst>
          </p:cNvPr>
          <p:cNvSpPr/>
          <p:nvPr/>
        </p:nvSpPr>
        <p:spPr bwMode="auto">
          <a:xfrm>
            <a:off x="208800" y="936000"/>
            <a:ext cx="1382400" cy="120240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Tree>
    <p:extLst>
      <p:ext uri="{BB962C8B-B14F-4D97-AF65-F5344CB8AC3E}">
        <p14:creationId xmlns:p14="http://schemas.microsoft.com/office/powerpoint/2010/main" val="3882088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D05A4-7B18-0385-77E7-02DF53488509}"/>
            </a:ext>
          </a:extLst>
        </p:cNvPr>
        <p:cNvGrpSpPr/>
        <p:nvPr/>
      </p:nvGrpSpPr>
      <p:grpSpPr>
        <a:xfrm>
          <a:off x="0" y="0"/>
          <a:ext cx="0" cy="0"/>
          <a:chOff x="0" y="0"/>
          <a:chExt cx="0" cy="0"/>
        </a:xfrm>
      </p:grpSpPr>
      <p:pic>
        <p:nvPicPr>
          <p:cNvPr id="3" name="Picture 2" descr="A computer screen shot of a person with arms extended&#10;&#10;AI-generated content may be incorrect.">
            <a:extLst>
              <a:ext uri="{FF2B5EF4-FFF2-40B4-BE49-F238E27FC236}">
                <a16:creationId xmlns:a16="http://schemas.microsoft.com/office/drawing/2014/main" id="{2E4F536B-4535-1C62-3057-CB55B04B7067}"/>
              </a:ext>
            </a:extLst>
          </p:cNvPr>
          <p:cNvPicPr>
            <a:picLocks noChangeAspect="1"/>
          </p:cNvPicPr>
          <p:nvPr/>
        </p:nvPicPr>
        <p:blipFill>
          <a:blip r:embed="rId2">
            <a:extLst>
              <a:ext uri="{28A0092B-C50C-407E-A947-70E740481C1C}">
                <a14:useLocalDpi xmlns:a14="http://schemas.microsoft.com/office/drawing/2010/main" val="0"/>
              </a:ext>
            </a:extLst>
          </a:blip>
          <a:srcRect l="26577" r="1868"/>
          <a:stretch/>
        </p:blipFill>
        <p:spPr>
          <a:xfrm>
            <a:off x="20" y="10"/>
            <a:ext cx="12191980" cy="6857990"/>
          </a:xfrm>
          <a:prstGeom prst="rect">
            <a:avLst/>
          </a:prstGeom>
          <a:noFill/>
        </p:spPr>
      </p:pic>
      <p:sp>
        <p:nvSpPr>
          <p:cNvPr id="4" name="Rectangle: Rounded Corners 3">
            <a:extLst>
              <a:ext uri="{FF2B5EF4-FFF2-40B4-BE49-F238E27FC236}">
                <a16:creationId xmlns:a16="http://schemas.microsoft.com/office/drawing/2014/main" id="{21BF345F-E280-24D8-B90D-27FFC14B7248}"/>
              </a:ext>
            </a:extLst>
          </p:cNvPr>
          <p:cNvSpPr/>
          <p:nvPr/>
        </p:nvSpPr>
        <p:spPr bwMode="auto">
          <a:xfrm>
            <a:off x="6616799" y="1778400"/>
            <a:ext cx="5522401" cy="499680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Tree>
    <p:extLst>
      <p:ext uri="{BB962C8B-B14F-4D97-AF65-F5344CB8AC3E}">
        <p14:creationId xmlns:p14="http://schemas.microsoft.com/office/powerpoint/2010/main" val="39331860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erson&#10;&#10;AI-generated content may be incorrect.">
            <a:extLst>
              <a:ext uri="{FF2B5EF4-FFF2-40B4-BE49-F238E27FC236}">
                <a16:creationId xmlns:a16="http://schemas.microsoft.com/office/drawing/2014/main" id="{DD4DAA69-2F97-BF15-85F4-0DF894983D35}"/>
              </a:ext>
            </a:extLst>
          </p:cNvPr>
          <p:cNvPicPr>
            <a:picLocks noChangeAspect="1"/>
          </p:cNvPicPr>
          <p:nvPr/>
        </p:nvPicPr>
        <p:blipFill>
          <a:blip r:embed="rId2">
            <a:extLst>
              <a:ext uri="{28A0092B-C50C-407E-A947-70E740481C1C}">
                <a14:useLocalDpi xmlns:a14="http://schemas.microsoft.com/office/drawing/2010/main" val="0"/>
              </a:ext>
            </a:extLst>
          </a:blip>
          <a:srcRect l="26739" t="-1" r="1260" b="-1"/>
          <a:stretch/>
        </p:blipFill>
        <p:spPr>
          <a:xfrm>
            <a:off x="20" y="10"/>
            <a:ext cx="12191980" cy="6857990"/>
          </a:xfrm>
          <a:prstGeom prst="rect">
            <a:avLst/>
          </a:prstGeom>
          <a:noFill/>
        </p:spPr>
      </p:pic>
      <p:sp>
        <p:nvSpPr>
          <p:cNvPr id="4" name="Rectangle: Rounded Corners 3">
            <a:extLst>
              <a:ext uri="{FF2B5EF4-FFF2-40B4-BE49-F238E27FC236}">
                <a16:creationId xmlns:a16="http://schemas.microsoft.com/office/drawing/2014/main" id="{AC7E80B3-D27C-6415-B442-8CE3DAE575A2}"/>
              </a:ext>
            </a:extLst>
          </p:cNvPr>
          <p:cNvSpPr/>
          <p:nvPr/>
        </p:nvSpPr>
        <p:spPr bwMode="auto">
          <a:xfrm>
            <a:off x="6616799" y="1778400"/>
            <a:ext cx="5522401" cy="45360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Tree>
    <p:extLst>
      <p:ext uri="{BB962C8B-B14F-4D97-AF65-F5344CB8AC3E}">
        <p14:creationId xmlns:p14="http://schemas.microsoft.com/office/powerpoint/2010/main" val="10442215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erson&#10;&#10;AI-generated content may be incorrect.">
            <a:extLst>
              <a:ext uri="{FF2B5EF4-FFF2-40B4-BE49-F238E27FC236}">
                <a16:creationId xmlns:a16="http://schemas.microsoft.com/office/drawing/2014/main" id="{AAC6DA5A-FF62-322A-4AE1-48060D13B52A}"/>
              </a:ext>
            </a:extLst>
          </p:cNvPr>
          <p:cNvPicPr>
            <a:picLocks noChangeAspect="1"/>
          </p:cNvPicPr>
          <p:nvPr/>
        </p:nvPicPr>
        <p:blipFill>
          <a:blip r:embed="rId2">
            <a:extLst>
              <a:ext uri="{28A0092B-C50C-407E-A947-70E740481C1C}">
                <a14:useLocalDpi xmlns:a14="http://schemas.microsoft.com/office/drawing/2010/main" val="0"/>
              </a:ext>
            </a:extLst>
          </a:blip>
          <a:srcRect l="25858" t="1" r="809" b="1"/>
          <a:stretch/>
        </p:blipFill>
        <p:spPr>
          <a:xfrm>
            <a:off x="20" y="10"/>
            <a:ext cx="12191980" cy="6857990"/>
          </a:xfrm>
          <a:prstGeom prst="rect">
            <a:avLst/>
          </a:prstGeom>
          <a:noFill/>
        </p:spPr>
      </p:pic>
      <p:sp>
        <p:nvSpPr>
          <p:cNvPr id="4" name="Rectangle: Rounded Corners 3">
            <a:extLst>
              <a:ext uri="{FF2B5EF4-FFF2-40B4-BE49-F238E27FC236}">
                <a16:creationId xmlns:a16="http://schemas.microsoft.com/office/drawing/2014/main" id="{7BA13AC8-4975-9CD1-DA4C-DCF1C58326E7}"/>
              </a:ext>
            </a:extLst>
          </p:cNvPr>
          <p:cNvSpPr/>
          <p:nvPr/>
        </p:nvSpPr>
        <p:spPr bwMode="auto">
          <a:xfrm>
            <a:off x="6660000" y="1778400"/>
            <a:ext cx="5464800" cy="148320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Tree>
    <p:extLst>
      <p:ext uri="{BB962C8B-B14F-4D97-AF65-F5344CB8AC3E}">
        <p14:creationId xmlns:p14="http://schemas.microsoft.com/office/powerpoint/2010/main" val="13128079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erson&#10;&#10;AI-generated content may be incorrect.">
            <a:extLst>
              <a:ext uri="{FF2B5EF4-FFF2-40B4-BE49-F238E27FC236}">
                <a16:creationId xmlns:a16="http://schemas.microsoft.com/office/drawing/2014/main" id="{95F5A035-B082-829A-B751-208B367000F0}"/>
              </a:ext>
            </a:extLst>
          </p:cNvPr>
          <p:cNvPicPr>
            <a:picLocks noChangeAspect="1"/>
          </p:cNvPicPr>
          <p:nvPr/>
        </p:nvPicPr>
        <p:blipFill>
          <a:blip r:embed="rId2">
            <a:extLst>
              <a:ext uri="{28A0092B-C50C-407E-A947-70E740481C1C}">
                <a14:useLocalDpi xmlns:a14="http://schemas.microsoft.com/office/drawing/2010/main" val="0"/>
              </a:ext>
            </a:extLst>
          </a:blip>
          <a:srcRect l="26454" r="657"/>
          <a:stretch/>
        </p:blipFill>
        <p:spPr>
          <a:xfrm>
            <a:off x="20" y="10"/>
            <a:ext cx="12191980" cy="6857990"/>
          </a:xfrm>
          <a:prstGeom prst="rect">
            <a:avLst/>
          </a:prstGeom>
          <a:noFill/>
        </p:spPr>
      </p:pic>
      <p:sp>
        <p:nvSpPr>
          <p:cNvPr id="4" name="Rectangle: Rounded Corners 3">
            <a:extLst>
              <a:ext uri="{FF2B5EF4-FFF2-40B4-BE49-F238E27FC236}">
                <a16:creationId xmlns:a16="http://schemas.microsoft.com/office/drawing/2014/main" id="{A0E17F27-9404-AA60-44AD-3AC4908C755D}"/>
              </a:ext>
            </a:extLst>
          </p:cNvPr>
          <p:cNvSpPr/>
          <p:nvPr/>
        </p:nvSpPr>
        <p:spPr bwMode="auto">
          <a:xfrm>
            <a:off x="6616800" y="1778400"/>
            <a:ext cx="5522400" cy="305280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Tree>
    <p:extLst>
      <p:ext uri="{BB962C8B-B14F-4D97-AF65-F5344CB8AC3E}">
        <p14:creationId xmlns:p14="http://schemas.microsoft.com/office/powerpoint/2010/main" val="36653461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E5DDE-9DEF-72D3-7F2F-15F253639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D7212-577F-7853-F2B1-625DB4761F8E}"/>
              </a:ext>
            </a:extLst>
          </p:cNvPr>
          <p:cNvSpPr txBox="1">
            <a:spLocks/>
          </p:cNvSpPr>
          <p:nvPr/>
        </p:nvSpPr>
        <p:spPr>
          <a:xfrm>
            <a:off x="588263" y="457200"/>
            <a:ext cx="1101852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a:gradFill>
                  <a:gsLst>
                    <a:gs pos="100000">
                      <a:schemeClr val="accent6"/>
                    </a:gs>
                    <a:gs pos="0">
                      <a:schemeClr val="accent1"/>
                    </a:gs>
                  </a:gsLst>
                  <a:path path="circle">
                    <a:fillToRect l="100000" t="100000"/>
                  </a:path>
                </a:gradFill>
              </a:rPr>
              <a:t>Insights &amp; Key Learnings</a:t>
            </a:r>
          </a:p>
        </p:txBody>
      </p:sp>
      <p:sp>
        <p:nvSpPr>
          <p:cNvPr id="24" name="Rectangle: Rounded Corners 23">
            <a:extLst>
              <a:ext uri="{FF2B5EF4-FFF2-40B4-BE49-F238E27FC236}">
                <a16:creationId xmlns:a16="http://schemas.microsoft.com/office/drawing/2014/main" id="{47166E6C-65D5-F910-895F-091E7C3C2B96}"/>
              </a:ext>
              <a:ext uri="{C183D7F6-B498-43B3-948B-1728B52AA6E4}">
                <adec:decorative xmlns:adec="http://schemas.microsoft.com/office/drawing/2017/decorative" val="1"/>
              </a:ext>
            </a:extLst>
          </p:cNvPr>
          <p:cNvSpPr/>
          <p:nvPr/>
        </p:nvSpPr>
        <p:spPr>
          <a:xfrm>
            <a:off x="501597"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5" name="Grey oval containing warning">
            <a:extLst>
              <a:ext uri="{FF2B5EF4-FFF2-40B4-BE49-F238E27FC236}">
                <a16:creationId xmlns:a16="http://schemas.microsoft.com/office/drawing/2014/main" id="{F6598BE2-9990-C73A-9B8A-81D33B0CDFF4}"/>
              </a:ext>
              <a:ext uri="{C183D7F6-B498-43B3-948B-1728B52AA6E4}">
                <adec:decorative xmlns:adec="http://schemas.microsoft.com/office/drawing/2017/decorative" val="1"/>
              </a:ext>
            </a:extLst>
          </p:cNvPr>
          <p:cNvSpPr/>
          <p:nvPr/>
        </p:nvSpPr>
        <p:spPr>
          <a:xfrm>
            <a:off x="1128095"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29" name="Text Placeholder 45216">
            <a:extLst>
              <a:ext uri="{FF2B5EF4-FFF2-40B4-BE49-F238E27FC236}">
                <a16:creationId xmlns:a16="http://schemas.microsoft.com/office/drawing/2014/main" id="{14E28941-8280-F896-328C-2E69E334C4D4}"/>
              </a:ext>
            </a:extLst>
          </p:cNvPr>
          <p:cNvSpPr txBox="1">
            <a:spLocks/>
          </p:cNvSpPr>
          <p:nvPr/>
        </p:nvSpPr>
        <p:spPr>
          <a:xfrm>
            <a:off x="738038"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“Blend shapes” are useful for animating facial features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t>
            </a:r>
            <a:r>
              <a:rPr lang="en-US" sz="1600" err="1">
                <a:solidFill>
                  <a:srgbClr val="000000">
                    <a:lumMod val="85000"/>
                  </a:srgbClr>
                </a:solidFill>
                <a:latin typeface="Segoe UI Light" panose="020B0502040204020203" pitchFamily="34" charset="0"/>
                <a:cs typeface="Segoe UI Light" panose="020B0502040204020203" pitchFamily="34" charset="0"/>
              </a:rPr>
              <a:t>fbx</a:t>
            </a:r>
            <a:r>
              <a:rPr lang="en-US" sz="1600">
                <a:solidFill>
                  <a:srgbClr val="000000">
                    <a:lumMod val="85000"/>
                  </a:srgbClr>
                </a:solidFill>
                <a:latin typeface="Segoe UI Light" panose="020B0502040204020203" pitchFamily="34" charset="0"/>
                <a:cs typeface="Segoe UI Light" panose="020B0502040204020203" pitchFamily="34" charset="0"/>
              </a:rPr>
              <a:t> files contain blend shapes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Intensity of a mouth shape can be controlled programmatically</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40" name="Title 1">
            <a:extLst>
              <a:ext uri="{FF2B5EF4-FFF2-40B4-BE49-F238E27FC236}">
                <a16:creationId xmlns:a16="http://schemas.microsoft.com/office/drawing/2014/main" id="{9223E034-DDAE-0B6F-0480-BFCEB2B38E4F}"/>
              </a:ext>
            </a:extLst>
          </p:cNvPr>
          <p:cNvSpPr txBox="1">
            <a:spLocks/>
          </p:cNvSpPr>
          <p:nvPr/>
        </p:nvSpPr>
        <p:spPr>
          <a:xfrm>
            <a:off x="382745" y="1540561"/>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Technical</a:t>
            </a:r>
          </a:p>
        </p:txBody>
      </p:sp>
      <p:sp>
        <p:nvSpPr>
          <p:cNvPr id="46" name="Rectangle: Rounded Corners 45">
            <a:extLst>
              <a:ext uri="{FF2B5EF4-FFF2-40B4-BE49-F238E27FC236}">
                <a16:creationId xmlns:a16="http://schemas.microsoft.com/office/drawing/2014/main" id="{288585B7-A314-DECF-FB5D-C6BE2647F819}"/>
              </a:ext>
              <a:ext uri="{C183D7F6-B498-43B3-948B-1728B52AA6E4}">
                <adec:decorative xmlns:adec="http://schemas.microsoft.com/office/drawing/2017/decorative" val="1"/>
              </a:ext>
            </a:extLst>
          </p:cNvPr>
          <p:cNvSpPr/>
          <p:nvPr/>
        </p:nvSpPr>
        <p:spPr>
          <a:xfrm>
            <a:off x="3385691"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8" name="Grey oval containing warning">
            <a:extLst>
              <a:ext uri="{FF2B5EF4-FFF2-40B4-BE49-F238E27FC236}">
                <a16:creationId xmlns:a16="http://schemas.microsoft.com/office/drawing/2014/main" id="{C69F744D-B846-C356-B7B5-C1DEE80EC94D}"/>
              </a:ext>
              <a:ext uri="{C183D7F6-B498-43B3-948B-1728B52AA6E4}">
                <adec:decorative xmlns:adec="http://schemas.microsoft.com/office/drawing/2017/decorative" val="1"/>
              </a:ext>
            </a:extLst>
          </p:cNvPr>
          <p:cNvSpPr/>
          <p:nvPr/>
        </p:nvSpPr>
        <p:spPr>
          <a:xfrm>
            <a:off x="4012189"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49" name="Text Placeholder 45216">
            <a:extLst>
              <a:ext uri="{FF2B5EF4-FFF2-40B4-BE49-F238E27FC236}">
                <a16:creationId xmlns:a16="http://schemas.microsoft.com/office/drawing/2014/main" id="{3CE198C9-4E2D-380F-4781-714E8BA8EEAC}"/>
              </a:ext>
            </a:extLst>
          </p:cNvPr>
          <p:cNvSpPr txBox="1">
            <a:spLocks/>
          </p:cNvSpPr>
          <p:nvPr/>
        </p:nvSpPr>
        <p:spPr>
          <a:xfrm>
            <a:off x="3622132"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Avatar animations should play synchronously when a message is received; don’t revert to T-pose</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Add a “thinking” animation to “disguise” latency</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55" name="Title 1">
            <a:extLst>
              <a:ext uri="{FF2B5EF4-FFF2-40B4-BE49-F238E27FC236}">
                <a16:creationId xmlns:a16="http://schemas.microsoft.com/office/drawing/2014/main" id="{DA8E9DF2-029F-AD95-548F-101F4F8E2D7A}"/>
              </a:ext>
            </a:extLst>
          </p:cNvPr>
          <p:cNvSpPr txBox="1">
            <a:spLocks/>
          </p:cNvSpPr>
          <p:nvPr/>
        </p:nvSpPr>
        <p:spPr>
          <a:xfrm>
            <a:off x="3266837" y="1534300"/>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Design</a:t>
            </a:r>
          </a:p>
        </p:txBody>
      </p:sp>
      <p:sp>
        <p:nvSpPr>
          <p:cNvPr id="64" name="Rectangle: Rounded Corners 63">
            <a:extLst>
              <a:ext uri="{FF2B5EF4-FFF2-40B4-BE49-F238E27FC236}">
                <a16:creationId xmlns:a16="http://schemas.microsoft.com/office/drawing/2014/main" id="{A638EA24-789B-036A-19D0-2C80C49ED524}"/>
              </a:ext>
              <a:ext uri="{C183D7F6-B498-43B3-948B-1728B52AA6E4}">
                <adec:decorative xmlns:adec="http://schemas.microsoft.com/office/drawing/2017/decorative" val="1"/>
              </a:ext>
            </a:extLst>
          </p:cNvPr>
          <p:cNvSpPr/>
          <p:nvPr/>
        </p:nvSpPr>
        <p:spPr>
          <a:xfrm>
            <a:off x="6269785"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65" name="Grey oval containing warning">
            <a:extLst>
              <a:ext uri="{FF2B5EF4-FFF2-40B4-BE49-F238E27FC236}">
                <a16:creationId xmlns:a16="http://schemas.microsoft.com/office/drawing/2014/main" id="{83E70CA8-3F9F-2A34-F2C8-5BEB5F8B4FE0}"/>
              </a:ext>
              <a:ext uri="{C183D7F6-B498-43B3-948B-1728B52AA6E4}">
                <adec:decorative xmlns:adec="http://schemas.microsoft.com/office/drawing/2017/decorative" val="1"/>
              </a:ext>
            </a:extLst>
          </p:cNvPr>
          <p:cNvSpPr/>
          <p:nvPr/>
        </p:nvSpPr>
        <p:spPr>
          <a:xfrm>
            <a:off x="6896283"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66" name="Text Placeholder 45216">
            <a:extLst>
              <a:ext uri="{FF2B5EF4-FFF2-40B4-BE49-F238E27FC236}">
                <a16:creationId xmlns:a16="http://schemas.microsoft.com/office/drawing/2014/main" id="{6823454E-F17F-6A06-50E0-6FA3D51DF900}"/>
              </a:ext>
            </a:extLst>
          </p:cNvPr>
          <p:cNvSpPr txBox="1">
            <a:spLocks/>
          </p:cNvSpPr>
          <p:nvPr/>
        </p:nvSpPr>
        <p:spPr>
          <a:xfrm>
            <a:off x="6506226"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defTabSz="932563">
              <a:lnSpc>
                <a:spcPct val="80000"/>
              </a:lnSpc>
              <a:spcBef>
                <a:spcPts val="800"/>
              </a:spcBef>
              <a:buSzPct val="90000"/>
              <a:buFont typeface="Arial" panose="020B0604020202020204" pitchFamily="34" charset="0"/>
              <a:buChar char="•"/>
              <a:defRPr/>
            </a:pPr>
            <a:r>
              <a:rPr lang="en-US" sz="1600">
                <a:solidFill>
                  <a:srgbClr val="000000">
                    <a:lumMod val="85000"/>
                  </a:srgbClr>
                </a:solidFill>
                <a:latin typeface="Segoe UI Light" panose="020B0502040204020203" pitchFamily="34" charset="0"/>
                <a:cs typeface="Segoe UI Light" panose="020B0502040204020203" pitchFamily="34" charset="0"/>
              </a:rPr>
              <a:t>Hard coding the prompt is OK for testing however, users should have a way to interact dynamically</a:t>
            </a:r>
          </a:p>
          <a:p>
            <a:pPr marL="171450" indent="-171450" defTabSz="932563">
              <a:lnSpc>
                <a:spcPct val="80000"/>
              </a:lnSpc>
              <a:spcBef>
                <a:spcPts val="800"/>
              </a:spcBef>
              <a:buSzPct val="90000"/>
              <a:buFont typeface="Arial" panose="020B0604020202020204" pitchFamily="34" charset="0"/>
              <a:buChar char="•"/>
              <a:defRPr/>
            </a:pPr>
            <a:r>
              <a:rPr lang="en-US" sz="1600">
                <a:solidFill>
                  <a:srgbClr val="000000">
                    <a:lumMod val="85000"/>
                  </a:srgbClr>
                </a:solidFill>
                <a:latin typeface="Segoe UI Light" panose="020B0502040204020203" pitchFamily="34" charset="0"/>
                <a:cs typeface="Segoe UI Light" panose="020B0502040204020203" pitchFamily="34" charset="0"/>
              </a:rPr>
              <a:t>Opportunity to reduce latency</a:t>
            </a:r>
          </a:p>
          <a:p>
            <a:pPr marL="171450" indent="-171450" defTabSz="932563">
              <a:lnSpc>
                <a:spcPct val="80000"/>
              </a:lnSpc>
              <a:spcBef>
                <a:spcPts val="800"/>
              </a:spcBef>
              <a:buSzPct val="90000"/>
              <a:buFont typeface="Arial" panose="020B0604020202020204" pitchFamily="34" charset="0"/>
              <a:buChar char="•"/>
              <a:defRPr/>
            </a:pPr>
            <a:endParaRPr lang="en-US" sz="1600">
              <a:solidFill>
                <a:srgbClr val="000000">
                  <a:lumMod val="85000"/>
                </a:srgbClr>
              </a:solidFill>
              <a:latin typeface="Segoe UI Light" panose="020B0502040204020203" pitchFamily="34" charset="0"/>
              <a:cs typeface="Segoe UI Light" panose="020B0502040204020203" pitchFamily="34" charset="0"/>
            </a:endParaRPr>
          </a:p>
        </p:txBody>
      </p:sp>
      <p:sp>
        <p:nvSpPr>
          <p:cNvPr id="67" name="Title 1">
            <a:extLst>
              <a:ext uri="{FF2B5EF4-FFF2-40B4-BE49-F238E27FC236}">
                <a16:creationId xmlns:a16="http://schemas.microsoft.com/office/drawing/2014/main" id="{3616B333-2EC8-4D28-F3F8-5B5A73464C94}"/>
              </a:ext>
            </a:extLst>
          </p:cNvPr>
          <p:cNvSpPr txBox="1">
            <a:spLocks/>
          </p:cNvSpPr>
          <p:nvPr/>
        </p:nvSpPr>
        <p:spPr>
          <a:xfrm>
            <a:off x="6168580" y="1534300"/>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User Experience</a:t>
            </a:r>
          </a:p>
        </p:txBody>
      </p:sp>
      <p:sp>
        <p:nvSpPr>
          <p:cNvPr id="69" name="Rectangle: Rounded Corners 68">
            <a:extLst>
              <a:ext uri="{FF2B5EF4-FFF2-40B4-BE49-F238E27FC236}">
                <a16:creationId xmlns:a16="http://schemas.microsoft.com/office/drawing/2014/main" id="{F1F2A787-8677-E1F2-0235-974A839EFFE2}"/>
              </a:ext>
              <a:ext uri="{C183D7F6-B498-43B3-948B-1728B52AA6E4}">
                <adec:decorative xmlns:adec="http://schemas.microsoft.com/office/drawing/2017/decorative" val="1"/>
              </a:ext>
            </a:extLst>
          </p:cNvPr>
          <p:cNvSpPr/>
          <p:nvPr/>
        </p:nvSpPr>
        <p:spPr>
          <a:xfrm>
            <a:off x="9262813"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70" name="Grey oval containing warning">
            <a:extLst>
              <a:ext uri="{FF2B5EF4-FFF2-40B4-BE49-F238E27FC236}">
                <a16:creationId xmlns:a16="http://schemas.microsoft.com/office/drawing/2014/main" id="{C31692DB-147E-9C8A-1C7A-3BF18C5ADA72}"/>
              </a:ext>
              <a:ext uri="{C183D7F6-B498-43B3-948B-1728B52AA6E4}">
                <adec:decorative xmlns:adec="http://schemas.microsoft.com/office/drawing/2017/decorative" val="1"/>
              </a:ext>
            </a:extLst>
          </p:cNvPr>
          <p:cNvSpPr/>
          <p:nvPr/>
        </p:nvSpPr>
        <p:spPr>
          <a:xfrm>
            <a:off x="9889311"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71" name="Text Placeholder 45216">
            <a:extLst>
              <a:ext uri="{FF2B5EF4-FFF2-40B4-BE49-F238E27FC236}">
                <a16:creationId xmlns:a16="http://schemas.microsoft.com/office/drawing/2014/main" id="{69FEE9CB-25FC-80EC-ED33-49065E53900E}"/>
              </a:ext>
            </a:extLst>
          </p:cNvPr>
          <p:cNvSpPr txBox="1">
            <a:spLocks/>
          </p:cNvSpPr>
          <p:nvPr/>
        </p:nvSpPr>
        <p:spPr>
          <a:xfrm>
            <a:off x="9499254"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Design a UI for engaging with the avatar</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Add Speech-to-Text for prompt input</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Add more avatar animations with triggers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Improve lip sync</a:t>
            </a:r>
          </a:p>
        </p:txBody>
      </p:sp>
      <p:sp>
        <p:nvSpPr>
          <p:cNvPr id="73" name="Title 1">
            <a:extLst>
              <a:ext uri="{FF2B5EF4-FFF2-40B4-BE49-F238E27FC236}">
                <a16:creationId xmlns:a16="http://schemas.microsoft.com/office/drawing/2014/main" id="{EAB4440B-A33C-EA4F-2BDB-446659F2BC96}"/>
              </a:ext>
            </a:extLst>
          </p:cNvPr>
          <p:cNvSpPr txBox="1">
            <a:spLocks/>
          </p:cNvSpPr>
          <p:nvPr/>
        </p:nvSpPr>
        <p:spPr>
          <a:xfrm>
            <a:off x="9182970" y="1534872"/>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Future Improvements</a:t>
            </a:r>
          </a:p>
        </p:txBody>
      </p:sp>
      <p:pic>
        <p:nvPicPr>
          <p:cNvPr id="6" name="Graphic 5" descr="Paint brush outline">
            <a:extLst>
              <a:ext uri="{FF2B5EF4-FFF2-40B4-BE49-F238E27FC236}">
                <a16:creationId xmlns:a16="http://schemas.microsoft.com/office/drawing/2014/main" id="{BAFC91C3-44ED-2856-5912-E758825ADB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87929" y="2514600"/>
            <a:ext cx="914400" cy="914400"/>
          </a:xfrm>
          <a:prstGeom prst="rect">
            <a:avLst/>
          </a:prstGeom>
        </p:spPr>
      </p:pic>
      <p:pic>
        <p:nvPicPr>
          <p:cNvPr id="8" name="Graphic 7" descr="Ui Ux outline">
            <a:extLst>
              <a:ext uri="{FF2B5EF4-FFF2-40B4-BE49-F238E27FC236}">
                <a16:creationId xmlns:a16="http://schemas.microsoft.com/office/drawing/2014/main" id="{2F38AA86-8D16-E330-F560-31A7A57704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2168" y="2514600"/>
            <a:ext cx="914400" cy="914400"/>
          </a:xfrm>
          <a:prstGeom prst="rect">
            <a:avLst/>
          </a:prstGeom>
        </p:spPr>
      </p:pic>
      <p:pic>
        <p:nvPicPr>
          <p:cNvPr id="10" name="Graphic 9" descr="Hammer outline">
            <a:extLst>
              <a:ext uri="{FF2B5EF4-FFF2-40B4-BE49-F238E27FC236}">
                <a16:creationId xmlns:a16="http://schemas.microsoft.com/office/drawing/2014/main" id="{F50E2CD6-B800-AE83-4BF0-6440516F6B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5196" y="2514600"/>
            <a:ext cx="914400" cy="914400"/>
          </a:xfrm>
          <a:prstGeom prst="rect">
            <a:avLst/>
          </a:prstGeom>
        </p:spPr>
      </p:pic>
      <p:pic>
        <p:nvPicPr>
          <p:cNvPr id="12" name="Graphic 11" descr="Morse Code outline">
            <a:extLst>
              <a:ext uri="{FF2B5EF4-FFF2-40B4-BE49-F238E27FC236}">
                <a16:creationId xmlns:a16="http://schemas.microsoft.com/office/drawing/2014/main" id="{3D04FFF9-F0DA-F4FE-38F0-8EF750D0BE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03837" y="2435129"/>
            <a:ext cx="914400" cy="914400"/>
          </a:xfrm>
          <a:prstGeom prst="rect">
            <a:avLst/>
          </a:prstGeom>
        </p:spPr>
      </p:pic>
    </p:spTree>
    <p:extLst>
      <p:ext uri="{BB962C8B-B14F-4D97-AF65-F5344CB8AC3E}">
        <p14:creationId xmlns:p14="http://schemas.microsoft.com/office/powerpoint/2010/main" val="81838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72E0-CA02-895C-E725-BADC5EC08C2C}"/>
              </a:ext>
            </a:extLst>
          </p:cNvPr>
          <p:cNvSpPr>
            <a:spLocks noGrp="1"/>
          </p:cNvSpPr>
          <p:nvPr>
            <p:ph type="title"/>
          </p:nvPr>
        </p:nvSpPr>
        <p:spPr>
          <a:xfrm>
            <a:off x="588263" y="457200"/>
            <a:ext cx="6359434" cy="553998"/>
          </a:xfrm>
        </p:spPr>
        <p:txBody>
          <a:bodyPr wrap="square" anchor="t">
            <a:normAutofit/>
          </a:bodyPr>
          <a:lstStyle/>
          <a:p>
            <a:r>
              <a:rPr lang="en-US" sz="3300"/>
              <a:t>Current State of Agentic Systems</a:t>
            </a:r>
          </a:p>
        </p:txBody>
      </p:sp>
      <p:pic>
        <p:nvPicPr>
          <p:cNvPr id="8" name="Picture Placeholder 7" descr="A person sitting in a chair&#10;&#10;AI-generated content may be incorrect.">
            <a:extLst>
              <a:ext uri="{FF2B5EF4-FFF2-40B4-BE49-F238E27FC236}">
                <a16:creationId xmlns:a16="http://schemas.microsoft.com/office/drawing/2014/main" id="{DF62498F-A40C-5134-93C2-3977F923D9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3" r="3" b="2"/>
          <a:stretch/>
        </p:blipFill>
        <p:spPr>
          <a:xfrm>
            <a:off x="6076380" y="1866864"/>
            <a:ext cx="5544120" cy="3124272"/>
          </a:xfrm>
          <a:noFill/>
        </p:spPr>
      </p:pic>
      <p:sp>
        <p:nvSpPr>
          <p:cNvPr id="4" name="Content Placeholder 3">
            <a:extLst>
              <a:ext uri="{FF2B5EF4-FFF2-40B4-BE49-F238E27FC236}">
                <a16:creationId xmlns:a16="http://schemas.microsoft.com/office/drawing/2014/main" id="{8FA1243B-B06F-CB19-FD64-E2B2B0BE0F6D}"/>
              </a:ext>
            </a:extLst>
          </p:cNvPr>
          <p:cNvSpPr>
            <a:spLocks noGrp="1"/>
          </p:cNvSpPr>
          <p:nvPr>
            <p:ph sz="quarter" idx="12"/>
          </p:nvPr>
        </p:nvSpPr>
        <p:spPr>
          <a:xfrm>
            <a:off x="584200" y="1435100"/>
            <a:ext cx="5211763" cy="4833938"/>
          </a:xfrm>
        </p:spPr>
        <p:txBody>
          <a:bodyPr wrap="square">
            <a:normAutofit/>
          </a:bodyPr>
          <a:lstStyle/>
          <a:p>
            <a:r>
              <a:rPr lang="en-US" dirty="0"/>
              <a:t>“Agents will replace all software”</a:t>
            </a:r>
            <a:br>
              <a:rPr lang="en-US" dirty="0"/>
            </a:br>
            <a:r>
              <a:rPr lang="en-US" dirty="0"/>
              <a:t>	– Satya Nadella</a:t>
            </a:r>
          </a:p>
          <a:p>
            <a:endParaRPr lang="en-US" dirty="0"/>
          </a:p>
          <a:p>
            <a:r>
              <a:rPr lang="en-US" dirty="0"/>
              <a:t>“SAAS is dead”</a:t>
            </a:r>
          </a:p>
          <a:p>
            <a:r>
              <a:rPr lang="en-US" dirty="0"/>
              <a:t>Agentic systems are evolving rapidly with AI advancements.</a:t>
            </a:r>
          </a:p>
          <a:p>
            <a:r>
              <a:rPr lang="en-US" dirty="0"/>
              <a:t>Applications span various industries, showcasing versatility.</a:t>
            </a:r>
          </a:p>
          <a:p>
            <a:pPr marL="0" indent="0">
              <a:buNone/>
            </a:pPr>
            <a:endParaRPr lang="en-US" dirty="0"/>
          </a:p>
        </p:txBody>
      </p:sp>
    </p:spTree>
    <p:extLst>
      <p:ext uri="{BB962C8B-B14F-4D97-AF65-F5344CB8AC3E}">
        <p14:creationId xmlns:p14="http://schemas.microsoft.com/office/powerpoint/2010/main" val="34144757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345E3-FF13-0BD7-3147-59F82DA6B198}"/>
            </a:ext>
          </a:extLst>
        </p:cNvPr>
        <p:cNvGrpSpPr/>
        <p:nvPr/>
      </p:nvGrpSpPr>
      <p:grpSpPr>
        <a:xfrm>
          <a:off x="0" y="0"/>
          <a:ext cx="0" cy="0"/>
          <a:chOff x="0" y="0"/>
          <a:chExt cx="0" cy="0"/>
        </a:xfrm>
      </p:grpSpPr>
      <p:sp>
        <p:nvSpPr>
          <p:cNvPr id="13" name="Rectangle: Rounded Corners 255">
            <a:extLst>
              <a:ext uri="{FF2B5EF4-FFF2-40B4-BE49-F238E27FC236}">
                <a16:creationId xmlns:a16="http://schemas.microsoft.com/office/drawing/2014/main" id="{CC0276F9-4B2A-6C53-4640-7ECF2BAC1023}"/>
              </a:ext>
              <a:ext uri="{C183D7F6-B498-43B3-948B-1728B52AA6E4}">
                <adec:decorative xmlns:adec="http://schemas.microsoft.com/office/drawing/2017/decorative" val="1"/>
              </a:ext>
            </a:extLst>
          </p:cNvPr>
          <p:cNvSpPr/>
          <p:nvPr/>
        </p:nvSpPr>
        <p:spPr>
          <a:xfrm>
            <a:off x="6567417" y="433480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4" name="Text Placeholder 45216">
            <a:extLst>
              <a:ext uri="{FF2B5EF4-FFF2-40B4-BE49-F238E27FC236}">
                <a16:creationId xmlns:a16="http://schemas.microsoft.com/office/drawing/2014/main" id="{68D63604-FB07-865A-7F2D-C5422D8A666C}"/>
              </a:ext>
            </a:extLst>
          </p:cNvPr>
          <p:cNvSpPr txBox="1">
            <a:spLocks/>
          </p:cNvSpPr>
          <p:nvPr/>
        </p:nvSpPr>
        <p:spPr>
          <a:xfrm>
            <a:off x="6764989" y="4856630"/>
            <a:ext cx="2226135" cy="151554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Employee onboarding assistants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Corporate training avatars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Internal help</a:t>
            </a:r>
            <a:r>
              <a:rPr lang="en-US" sz="1100">
                <a:solidFill>
                  <a:srgbClr val="000000"/>
                </a:solidFill>
                <a:latin typeface="Segoe Sans Text"/>
                <a:cs typeface="Segoe Sans Text Semibold" pitchFamily="2" charset="0"/>
              </a:rPr>
              <a:t>desks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Meeting facilitators</a:t>
            </a:r>
          </a:p>
        </p:txBody>
      </p:sp>
      <p:sp>
        <p:nvSpPr>
          <p:cNvPr id="15" name="Text Placeholder 45216">
            <a:extLst>
              <a:ext uri="{FF2B5EF4-FFF2-40B4-BE49-F238E27FC236}">
                <a16:creationId xmlns:a16="http://schemas.microsoft.com/office/drawing/2014/main" id="{66AC9CA4-482C-C287-089E-6713C9F78BF6}"/>
              </a:ext>
            </a:extLst>
          </p:cNvPr>
          <p:cNvSpPr txBox="1">
            <a:spLocks/>
          </p:cNvSpPr>
          <p:nvPr/>
        </p:nvSpPr>
        <p:spPr>
          <a:xfrm>
            <a:off x="6816047" y="4536625"/>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Workplace Solutions</a:t>
            </a:r>
          </a:p>
        </p:txBody>
      </p:sp>
      <p:sp>
        <p:nvSpPr>
          <p:cNvPr id="16" name="Grey oval containing warning">
            <a:extLst>
              <a:ext uri="{FF2B5EF4-FFF2-40B4-BE49-F238E27FC236}">
                <a16:creationId xmlns:a16="http://schemas.microsoft.com/office/drawing/2014/main" id="{D7892563-F74E-9096-8B4F-EE8FC454F331}"/>
              </a:ext>
              <a:ext uri="{C183D7F6-B498-43B3-948B-1728B52AA6E4}">
                <adec:decorative xmlns:adec="http://schemas.microsoft.com/office/drawing/2017/decorative" val="1"/>
              </a:ext>
            </a:extLst>
          </p:cNvPr>
          <p:cNvSpPr/>
          <p:nvPr/>
        </p:nvSpPr>
        <p:spPr>
          <a:xfrm>
            <a:off x="7193915" y="6485343"/>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25" name="Rectangle: Rounded Corners 255">
            <a:extLst>
              <a:ext uri="{FF2B5EF4-FFF2-40B4-BE49-F238E27FC236}">
                <a16:creationId xmlns:a16="http://schemas.microsoft.com/office/drawing/2014/main" id="{292FBF4C-0048-6AF9-C2EB-5F6CBA132131}"/>
              </a:ext>
              <a:ext uri="{C183D7F6-B498-43B3-948B-1728B52AA6E4}">
                <adec:decorative xmlns:adec="http://schemas.microsoft.com/office/drawing/2017/decorative" val="1"/>
              </a:ext>
            </a:extLst>
          </p:cNvPr>
          <p:cNvSpPr/>
          <p:nvPr/>
        </p:nvSpPr>
        <p:spPr>
          <a:xfrm>
            <a:off x="3761262" y="1914645"/>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6" name="Text Placeholder 45216">
            <a:extLst>
              <a:ext uri="{FF2B5EF4-FFF2-40B4-BE49-F238E27FC236}">
                <a16:creationId xmlns:a16="http://schemas.microsoft.com/office/drawing/2014/main" id="{EC33E6D1-19FA-42E0-9004-0D761A075271}"/>
              </a:ext>
            </a:extLst>
          </p:cNvPr>
          <p:cNvSpPr txBox="1">
            <a:spLocks/>
          </p:cNvSpPr>
          <p:nvPr/>
        </p:nvSpPr>
        <p:spPr>
          <a:xfrm>
            <a:off x="3956962" y="2436469"/>
            <a:ext cx="2124018" cy="1515542"/>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Virtual tutors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Language learning companions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Campus tour guides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Career coaching assistants</a:t>
            </a: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27" name="Text Placeholder 45216">
            <a:extLst>
              <a:ext uri="{FF2B5EF4-FFF2-40B4-BE49-F238E27FC236}">
                <a16:creationId xmlns:a16="http://schemas.microsoft.com/office/drawing/2014/main" id="{BD28EF24-97AA-40AB-B1E0-6441889DB946}"/>
              </a:ext>
            </a:extLst>
          </p:cNvPr>
          <p:cNvSpPr txBox="1">
            <a:spLocks/>
          </p:cNvSpPr>
          <p:nvPr/>
        </p:nvSpPr>
        <p:spPr>
          <a:xfrm>
            <a:off x="3954697" y="2109892"/>
            <a:ext cx="2046000" cy="240018"/>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Education</a:t>
            </a:r>
          </a:p>
        </p:txBody>
      </p:sp>
      <p:sp>
        <p:nvSpPr>
          <p:cNvPr id="29" name="Grey oval containing warning">
            <a:extLst>
              <a:ext uri="{FF2B5EF4-FFF2-40B4-BE49-F238E27FC236}">
                <a16:creationId xmlns:a16="http://schemas.microsoft.com/office/drawing/2014/main" id="{F93FC09E-045D-EEBD-A81F-081ABC658F17}"/>
              </a:ext>
              <a:ext uri="{C183D7F6-B498-43B3-948B-1728B52AA6E4}">
                <adec:decorative xmlns:adec="http://schemas.microsoft.com/office/drawing/2017/decorative" val="1"/>
              </a:ext>
            </a:extLst>
          </p:cNvPr>
          <p:cNvSpPr/>
          <p:nvPr/>
        </p:nvSpPr>
        <p:spPr>
          <a:xfrm>
            <a:off x="4387760" y="4072924"/>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31" name="Rectangle: Rounded Corners 255">
            <a:extLst>
              <a:ext uri="{FF2B5EF4-FFF2-40B4-BE49-F238E27FC236}">
                <a16:creationId xmlns:a16="http://schemas.microsoft.com/office/drawing/2014/main" id="{45B95A80-7A3B-462A-A88B-E22DAE5DCC8B}"/>
              </a:ext>
              <a:ext uri="{C183D7F6-B498-43B3-948B-1728B52AA6E4}">
                <adec:decorative xmlns:adec="http://schemas.microsoft.com/office/drawing/2017/decorative" val="1"/>
              </a:ext>
            </a:extLst>
          </p:cNvPr>
          <p:cNvSpPr/>
          <p:nvPr/>
        </p:nvSpPr>
        <p:spPr>
          <a:xfrm>
            <a:off x="6567417" y="1914645"/>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2" name="Text Placeholder 45216">
            <a:extLst>
              <a:ext uri="{FF2B5EF4-FFF2-40B4-BE49-F238E27FC236}">
                <a16:creationId xmlns:a16="http://schemas.microsoft.com/office/drawing/2014/main" id="{E9C4D466-676C-59CE-E5E4-AD9AD66C316F}"/>
              </a:ext>
            </a:extLst>
          </p:cNvPr>
          <p:cNvSpPr txBox="1">
            <a:spLocks/>
          </p:cNvSpPr>
          <p:nvPr/>
        </p:nvSpPr>
        <p:spPr>
          <a:xfrm>
            <a:off x="6764990" y="2436469"/>
            <a:ext cx="2124018" cy="1515542"/>
          </a:xfrm>
          <a:prstGeom prst="rect">
            <a:avLst/>
          </a:prstGeom>
        </p:spPr>
        <p:txBody>
          <a:bodyPr lIns="91440" tIns="45720" rIns="91440" bIns="45720" anchor="t"/>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Virtual store assistants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a:rPr>
              <a:t>Personal stylists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Product demos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a:rPr>
              <a:t>Customer support agents</a:t>
            </a: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endParaRPr>
          </a:p>
        </p:txBody>
      </p:sp>
      <p:sp>
        <p:nvSpPr>
          <p:cNvPr id="33" name="Text Placeholder 45216">
            <a:extLst>
              <a:ext uri="{FF2B5EF4-FFF2-40B4-BE49-F238E27FC236}">
                <a16:creationId xmlns:a16="http://schemas.microsoft.com/office/drawing/2014/main" id="{B7B9EF4A-7FF1-32DC-A892-658E4079F25E}"/>
              </a:ext>
            </a:extLst>
          </p:cNvPr>
          <p:cNvSpPr txBox="1">
            <a:spLocks/>
          </p:cNvSpPr>
          <p:nvPr/>
        </p:nvSpPr>
        <p:spPr>
          <a:xfrm>
            <a:off x="6764990" y="2130726"/>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Retail</a:t>
            </a:r>
          </a:p>
        </p:txBody>
      </p:sp>
      <p:sp>
        <p:nvSpPr>
          <p:cNvPr id="35" name="Grey oval containing warning">
            <a:extLst>
              <a:ext uri="{FF2B5EF4-FFF2-40B4-BE49-F238E27FC236}">
                <a16:creationId xmlns:a16="http://schemas.microsoft.com/office/drawing/2014/main" id="{F3B3F756-6D10-A757-7366-AB287F5B81E2}"/>
              </a:ext>
              <a:ext uri="{C183D7F6-B498-43B3-948B-1728B52AA6E4}">
                <adec:decorative xmlns:adec="http://schemas.microsoft.com/office/drawing/2017/decorative" val="1"/>
              </a:ext>
            </a:extLst>
          </p:cNvPr>
          <p:cNvSpPr/>
          <p:nvPr/>
        </p:nvSpPr>
        <p:spPr>
          <a:xfrm>
            <a:off x="7193915" y="4072924"/>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37" name="Rectangle: Rounded Corners 255">
            <a:extLst>
              <a:ext uri="{FF2B5EF4-FFF2-40B4-BE49-F238E27FC236}">
                <a16:creationId xmlns:a16="http://schemas.microsoft.com/office/drawing/2014/main" id="{FA5EDEF1-B10B-C33C-E0A7-08DA499D1538}"/>
              </a:ext>
              <a:ext uri="{C183D7F6-B498-43B3-948B-1728B52AA6E4}">
                <adec:decorative xmlns:adec="http://schemas.microsoft.com/office/drawing/2017/decorative" val="1"/>
              </a:ext>
            </a:extLst>
          </p:cNvPr>
          <p:cNvSpPr/>
          <p:nvPr/>
        </p:nvSpPr>
        <p:spPr>
          <a:xfrm>
            <a:off x="9373573" y="1914647"/>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8" name="Text Placeholder 45216">
            <a:extLst>
              <a:ext uri="{FF2B5EF4-FFF2-40B4-BE49-F238E27FC236}">
                <a16:creationId xmlns:a16="http://schemas.microsoft.com/office/drawing/2014/main" id="{42542C10-0FEE-0DBE-2581-450BD8D0003D}"/>
              </a:ext>
            </a:extLst>
          </p:cNvPr>
          <p:cNvSpPr txBox="1">
            <a:spLocks/>
          </p:cNvSpPr>
          <p:nvPr/>
        </p:nvSpPr>
        <p:spPr>
          <a:xfrm>
            <a:off x="9571146" y="2436469"/>
            <a:ext cx="2124018" cy="1515542"/>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Patient intake avatars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Therapy companions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Healthcare training simulations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Post-care check-ins</a:t>
            </a:r>
          </a:p>
        </p:txBody>
      </p:sp>
      <p:sp>
        <p:nvSpPr>
          <p:cNvPr id="39" name="Text Placeholder 45216">
            <a:extLst>
              <a:ext uri="{FF2B5EF4-FFF2-40B4-BE49-F238E27FC236}">
                <a16:creationId xmlns:a16="http://schemas.microsoft.com/office/drawing/2014/main" id="{0B61CC65-8A9F-E81B-A6BB-3A1B5EAC0986}"/>
              </a:ext>
            </a:extLst>
          </p:cNvPr>
          <p:cNvSpPr txBox="1">
            <a:spLocks/>
          </p:cNvSpPr>
          <p:nvPr/>
        </p:nvSpPr>
        <p:spPr>
          <a:xfrm>
            <a:off x="9571146" y="2117205"/>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Healthcare</a:t>
            </a:r>
          </a:p>
        </p:txBody>
      </p:sp>
      <p:sp>
        <p:nvSpPr>
          <p:cNvPr id="41" name="Grey oval containing warning">
            <a:extLst>
              <a:ext uri="{FF2B5EF4-FFF2-40B4-BE49-F238E27FC236}">
                <a16:creationId xmlns:a16="http://schemas.microsoft.com/office/drawing/2014/main" id="{FD430F02-4B2A-0E19-423F-79F97E1EFE6F}"/>
              </a:ext>
              <a:ext uri="{C183D7F6-B498-43B3-948B-1728B52AA6E4}">
                <adec:decorative xmlns:adec="http://schemas.microsoft.com/office/drawing/2017/decorative" val="1"/>
              </a:ext>
            </a:extLst>
          </p:cNvPr>
          <p:cNvSpPr/>
          <p:nvPr/>
        </p:nvSpPr>
        <p:spPr>
          <a:xfrm>
            <a:off x="10000071" y="4072925"/>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43" name="Rectangle: Rounded Corners 255">
            <a:extLst>
              <a:ext uri="{FF2B5EF4-FFF2-40B4-BE49-F238E27FC236}">
                <a16:creationId xmlns:a16="http://schemas.microsoft.com/office/drawing/2014/main" id="{C8031E18-7FFF-B4A0-CB89-39F596605A31}"/>
              </a:ext>
              <a:ext uri="{C183D7F6-B498-43B3-948B-1728B52AA6E4}">
                <adec:decorative xmlns:adec="http://schemas.microsoft.com/office/drawing/2017/decorative" val="1"/>
              </a:ext>
            </a:extLst>
          </p:cNvPr>
          <p:cNvSpPr/>
          <p:nvPr/>
        </p:nvSpPr>
        <p:spPr>
          <a:xfrm>
            <a:off x="3761262" y="433480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4" name="Text Placeholder 45216">
            <a:extLst>
              <a:ext uri="{FF2B5EF4-FFF2-40B4-BE49-F238E27FC236}">
                <a16:creationId xmlns:a16="http://schemas.microsoft.com/office/drawing/2014/main" id="{3EC0B40D-AACF-0C38-E718-D4DCD9F291A5}"/>
              </a:ext>
            </a:extLst>
          </p:cNvPr>
          <p:cNvSpPr txBox="1">
            <a:spLocks/>
          </p:cNvSpPr>
          <p:nvPr/>
        </p:nvSpPr>
        <p:spPr>
          <a:xfrm>
            <a:off x="3956961" y="4931926"/>
            <a:ext cx="2323465" cy="151554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Game characters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Fan interaction avatars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Virtual concert hosts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Interactive storytelling</a:t>
            </a: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45" name="Text Placeholder 45216">
            <a:extLst>
              <a:ext uri="{FF2B5EF4-FFF2-40B4-BE49-F238E27FC236}">
                <a16:creationId xmlns:a16="http://schemas.microsoft.com/office/drawing/2014/main" id="{193C6CEF-1C0F-285F-AA14-52DF4BB73C6A}"/>
              </a:ext>
            </a:extLst>
          </p:cNvPr>
          <p:cNvSpPr txBox="1">
            <a:spLocks/>
          </p:cNvSpPr>
          <p:nvPr/>
        </p:nvSpPr>
        <p:spPr>
          <a:xfrm>
            <a:off x="3954697" y="4408584"/>
            <a:ext cx="2226005" cy="494794"/>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Entertainment</a:t>
            </a:r>
          </a:p>
        </p:txBody>
      </p:sp>
      <p:sp>
        <p:nvSpPr>
          <p:cNvPr id="46" name="Grey oval containing warning">
            <a:extLst>
              <a:ext uri="{FF2B5EF4-FFF2-40B4-BE49-F238E27FC236}">
                <a16:creationId xmlns:a16="http://schemas.microsoft.com/office/drawing/2014/main" id="{574883DE-4031-ADF0-97DF-6EA4F85585F0}"/>
              </a:ext>
              <a:ext uri="{C183D7F6-B498-43B3-948B-1728B52AA6E4}">
                <adec:decorative xmlns:adec="http://schemas.microsoft.com/office/drawing/2017/decorative" val="1"/>
              </a:ext>
            </a:extLst>
          </p:cNvPr>
          <p:cNvSpPr/>
          <p:nvPr/>
        </p:nvSpPr>
        <p:spPr>
          <a:xfrm>
            <a:off x="4387760" y="6485343"/>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48" name="Text Placeholder 45216">
            <a:extLst>
              <a:ext uri="{FF2B5EF4-FFF2-40B4-BE49-F238E27FC236}">
                <a16:creationId xmlns:a16="http://schemas.microsoft.com/office/drawing/2014/main" id="{FED14866-1E7A-E974-0080-D4DBF775961D}"/>
              </a:ext>
            </a:extLst>
          </p:cNvPr>
          <p:cNvSpPr txBox="1">
            <a:spLocks/>
          </p:cNvSpPr>
          <p:nvPr/>
        </p:nvSpPr>
        <p:spPr>
          <a:xfrm>
            <a:off x="9846737" y="4558601"/>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75000"/>
                  </a:srgbClr>
                </a:solidFill>
                <a:effectLst/>
                <a:uLnTx/>
                <a:uFillTx/>
                <a:latin typeface="Segoe Sans Text Semibold"/>
                <a:ea typeface="+mn-ea"/>
                <a:cs typeface="Segoe Sans Text Semibold" pitchFamily="2" charset="0"/>
              </a:rPr>
              <a:t>Azure AI Translator</a:t>
            </a:r>
          </a:p>
        </p:txBody>
      </p:sp>
      <p:sp>
        <p:nvSpPr>
          <p:cNvPr id="52" name="Rectangle: Rounded Corners 255">
            <a:extLst>
              <a:ext uri="{FF2B5EF4-FFF2-40B4-BE49-F238E27FC236}">
                <a16:creationId xmlns:a16="http://schemas.microsoft.com/office/drawing/2014/main" id="{FDC8C967-267E-A35F-22CA-6FA64CD9D2BA}"/>
              </a:ext>
              <a:ext uri="{C183D7F6-B498-43B3-948B-1728B52AA6E4}">
                <adec:decorative xmlns:adec="http://schemas.microsoft.com/office/drawing/2017/decorative" val="1"/>
              </a:ext>
            </a:extLst>
          </p:cNvPr>
          <p:cNvSpPr/>
          <p:nvPr/>
        </p:nvSpPr>
        <p:spPr>
          <a:xfrm>
            <a:off x="9373573" y="4334808"/>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53" name="Text Placeholder 45216">
            <a:extLst>
              <a:ext uri="{FF2B5EF4-FFF2-40B4-BE49-F238E27FC236}">
                <a16:creationId xmlns:a16="http://schemas.microsoft.com/office/drawing/2014/main" id="{34494CA8-2642-C717-37FD-554C362A8374}"/>
              </a:ext>
            </a:extLst>
          </p:cNvPr>
          <p:cNvSpPr txBox="1">
            <a:spLocks/>
          </p:cNvSpPr>
          <p:nvPr/>
        </p:nvSpPr>
        <p:spPr>
          <a:xfrm>
            <a:off x="9571146" y="4856630"/>
            <a:ext cx="2124018" cy="151554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Virtual friends for seniors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Community event guides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Language exchange partners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Support group hosts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Personal assistant</a:t>
            </a:r>
          </a:p>
        </p:txBody>
      </p:sp>
      <p:sp>
        <p:nvSpPr>
          <p:cNvPr id="54" name="Grey oval containing warning">
            <a:extLst>
              <a:ext uri="{FF2B5EF4-FFF2-40B4-BE49-F238E27FC236}">
                <a16:creationId xmlns:a16="http://schemas.microsoft.com/office/drawing/2014/main" id="{15CA2E72-02CC-75F4-0CC5-620843C6915F}"/>
              </a:ext>
              <a:ext uri="{C183D7F6-B498-43B3-948B-1728B52AA6E4}">
                <adec:decorative xmlns:adec="http://schemas.microsoft.com/office/drawing/2017/decorative" val="1"/>
              </a:ext>
            </a:extLst>
          </p:cNvPr>
          <p:cNvSpPr/>
          <p:nvPr/>
        </p:nvSpPr>
        <p:spPr>
          <a:xfrm>
            <a:off x="10000071" y="6485344"/>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51" name="Text Placeholder 45216">
            <a:extLst>
              <a:ext uri="{FF2B5EF4-FFF2-40B4-BE49-F238E27FC236}">
                <a16:creationId xmlns:a16="http://schemas.microsoft.com/office/drawing/2014/main" id="{8E286973-4103-A170-5E20-20E7BFC8D6AB}"/>
              </a:ext>
            </a:extLst>
          </p:cNvPr>
          <p:cNvSpPr txBox="1">
            <a:spLocks/>
          </p:cNvSpPr>
          <p:nvPr/>
        </p:nvSpPr>
        <p:spPr>
          <a:xfrm>
            <a:off x="9615955" y="4536419"/>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Social &amp; Community</a:t>
            </a:r>
          </a:p>
        </p:txBody>
      </p:sp>
      <p:cxnSp>
        <p:nvCxnSpPr>
          <p:cNvPr id="2" name="Straight Connector 1">
            <a:extLst>
              <a:ext uri="{FF2B5EF4-FFF2-40B4-BE49-F238E27FC236}">
                <a16:creationId xmlns:a16="http://schemas.microsoft.com/office/drawing/2014/main" id="{983332F2-98AE-44A9-8B38-176FE3D58884}"/>
              </a:ext>
              <a:ext uri="{C183D7F6-B498-43B3-948B-1728B52AA6E4}">
                <adec:decorative xmlns:adec="http://schemas.microsoft.com/office/drawing/2017/decorative" val="1"/>
              </a:ext>
            </a:extLst>
          </p:cNvPr>
          <p:cNvCxnSpPr>
            <a:cxnSpLocks/>
          </p:cNvCxnSpPr>
          <p:nvPr/>
        </p:nvCxnSpPr>
        <p:spPr>
          <a:xfrm>
            <a:off x="3750111" y="1540040"/>
            <a:ext cx="7976050" cy="0"/>
          </a:xfrm>
          <a:prstGeom prst="line">
            <a:avLst/>
          </a:prstGeom>
          <a:solidFill>
            <a:srgbClr val="F9F9F9"/>
          </a:solidFill>
          <a:ln w="19050">
            <a:gradFill flip="none" rotWithShape="1">
              <a:gsLst>
                <a:gs pos="0">
                  <a:schemeClr val="accent5"/>
                </a:gs>
                <a:gs pos="100000">
                  <a:schemeClr val="accent6"/>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cxnSp>
      <p:sp>
        <p:nvSpPr>
          <p:cNvPr id="6" name="Text Placeholder 7">
            <a:extLst>
              <a:ext uri="{FF2B5EF4-FFF2-40B4-BE49-F238E27FC236}">
                <a16:creationId xmlns:a16="http://schemas.microsoft.com/office/drawing/2014/main" id="{9EF592E6-B1E3-2C1B-4F8C-B95B3AC280AF}"/>
              </a:ext>
            </a:extLst>
          </p:cNvPr>
          <p:cNvSpPr txBox="1">
            <a:spLocks/>
          </p:cNvSpPr>
          <p:nvPr/>
        </p:nvSpPr>
        <p:spPr>
          <a:xfrm>
            <a:off x="4376610" y="1383039"/>
            <a:ext cx="6784287" cy="246221"/>
          </a:xfrm>
          <a:prstGeom prst="rect">
            <a:avLst/>
          </a:prstGeom>
          <a:solidFill>
            <a:srgbClr val="F5F3F1"/>
          </a:solidFill>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w="3175">
                  <a:noFill/>
                </a:ln>
                <a:solidFill>
                  <a:srgbClr val="C03BC4"/>
                </a:solidFill>
                <a:effectLst/>
                <a:uLnTx/>
                <a:uFillTx/>
                <a:latin typeface="Segoe Sans Text Semibold" pitchFamily="2" charset="0"/>
                <a:ea typeface="+mn-ea"/>
                <a:cs typeface="Segoe Sans Text" pitchFamily="2" charset="0"/>
              </a:rPr>
              <a:t>Imagining how intelligent avatars can transform everyday experiences</a:t>
            </a:r>
          </a:p>
        </p:txBody>
      </p:sp>
      <p:sp>
        <p:nvSpPr>
          <p:cNvPr id="11" name="Title 15">
            <a:extLst>
              <a:ext uri="{FF2B5EF4-FFF2-40B4-BE49-F238E27FC236}">
                <a16:creationId xmlns:a16="http://schemas.microsoft.com/office/drawing/2014/main" id="{0BB4276B-66B4-D6C9-A7ED-82BF5AF51184}"/>
              </a:ext>
            </a:extLst>
          </p:cNvPr>
          <p:cNvSpPr txBox="1">
            <a:spLocks/>
          </p:cNvSpPr>
          <p:nvPr/>
        </p:nvSpPr>
        <p:spPr>
          <a:xfrm>
            <a:off x="4024908" y="531707"/>
            <a:ext cx="7426455" cy="432792"/>
          </a:xfrm>
          <a:prstGeom prst="roundRect">
            <a:avLst>
              <a:gd name="adj" fmla="val 50000"/>
            </a:avLst>
          </a:prstGeom>
          <a:gradFill flip="none" rotWithShape="1">
            <a:gsLst>
              <a:gs pos="0">
                <a:schemeClr val="accent5"/>
              </a:gs>
              <a:gs pos="100000">
                <a:schemeClr val="accent6"/>
              </a:gs>
            </a:gsLst>
            <a:lin ang="2700000" scaled="0"/>
            <a:tileRect/>
          </a:gradFill>
          <a:ln w="38100" cap="flat" cmpd="sng" algn="ctr">
            <a:noFill/>
            <a:prstDash val="solid"/>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Sans Text Semibold"/>
                <a:ea typeface="+mn-ea"/>
                <a:cs typeface="Segoe Sans Text Semibold" pitchFamily="2" charset="0"/>
              </a:rPr>
              <a:t>Real-World Applications</a:t>
            </a:r>
          </a:p>
        </p:txBody>
      </p:sp>
      <p:pic>
        <p:nvPicPr>
          <p:cNvPr id="3" name="Picture 2" descr="Aerial view of a highway&#10;&#10;Description automatically generated">
            <a:extLst>
              <a:ext uri="{FF2B5EF4-FFF2-40B4-BE49-F238E27FC236}">
                <a16:creationId xmlns:a16="http://schemas.microsoft.com/office/drawing/2014/main" id="{1820736E-592E-49A5-B37D-5BB1B9716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 y="0"/>
            <a:ext cx="3391593" cy="6858000"/>
          </a:xfrm>
          <a:prstGeom prst="rect">
            <a:avLst/>
          </a:prstGeom>
        </p:spPr>
      </p:pic>
    </p:spTree>
    <p:extLst>
      <p:ext uri="{BB962C8B-B14F-4D97-AF65-F5344CB8AC3E}">
        <p14:creationId xmlns:p14="http://schemas.microsoft.com/office/powerpoint/2010/main" val="29219568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04DAC-C880-A418-49BA-657076C5FAC0}"/>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357539BF-B7AD-A619-5437-36310FD665D2}"/>
              </a:ext>
              <a:ext uri="{C183D7F6-B498-43B3-948B-1728B52AA6E4}">
                <adec:decorative xmlns:adec="http://schemas.microsoft.com/office/drawing/2017/decorative" val="1"/>
              </a:ext>
            </a:extLst>
          </p:cNvPr>
          <p:cNvGrpSpPr/>
          <p:nvPr/>
        </p:nvGrpSpPr>
        <p:grpSpPr>
          <a:xfrm rot="19720801">
            <a:off x="5281031" y="1439782"/>
            <a:ext cx="13298693" cy="12013756"/>
            <a:chOff x="-6806101" y="232530"/>
            <a:chExt cx="3322107" cy="3001124"/>
          </a:xfrm>
        </p:grpSpPr>
        <p:grpSp>
          <p:nvGrpSpPr>
            <p:cNvPr id="75" name="Group 74">
              <a:extLst>
                <a:ext uri="{FF2B5EF4-FFF2-40B4-BE49-F238E27FC236}">
                  <a16:creationId xmlns:a16="http://schemas.microsoft.com/office/drawing/2014/main" id="{2F9A802D-A5B2-E271-20FB-1A325C35A143}"/>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128" name="Group 127">
                <a:extLst>
                  <a:ext uri="{FF2B5EF4-FFF2-40B4-BE49-F238E27FC236}">
                    <a16:creationId xmlns:a16="http://schemas.microsoft.com/office/drawing/2014/main" id="{12FBF213-ADC9-A038-9F92-F07CC7F6E6EE}"/>
                  </a:ext>
                </a:extLst>
              </p:cNvPr>
              <p:cNvGrpSpPr/>
              <p:nvPr/>
            </p:nvGrpSpPr>
            <p:grpSpPr>
              <a:xfrm>
                <a:off x="-13073550" y="3398292"/>
                <a:ext cx="10868115" cy="4592474"/>
                <a:chOff x="-13073550" y="3398292"/>
                <a:chExt cx="10868115" cy="4592474"/>
              </a:xfrm>
              <a:grpFill/>
            </p:grpSpPr>
            <p:pic>
              <p:nvPicPr>
                <p:cNvPr id="135" name="Graphic 134">
                  <a:extLst>
                    <a:ext uri="{FF2B5EF4-FFF2-40B4-BE49-F238E27FC236}">
                      <a16:creationId xmlns:a16="http://schemas.microsoft.com/office/drawing/2014/main" id="{8A24D00A-581A-A563-720E-1742BAAA0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6" name="Graphic 135">
                  <a:extLst>
                    <a:ext uri="{FF2B5EF4-FFF2-40B4-BE49-F238E27FC236}">
                      <a16:creationId xmlns:a16="http://schemas.microsoft.com/office/drawing/2014/main" id="{56BF2294-45F1-8F7D-46B1-827C90870C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9" name="Group 128">
                <a:extLst>
                  <a:ext uri="{FF2B5EF4-FFF2-40B4-BE49-F238E27FC236}">
                    <a16:creationId xmlns:a16="http://schemas.microsoft.com/office/drawing/2014/main" id="{8121436D-25C2-217B-0639-4B9A40BEC68B}"/>
                  </a:ext>
                </a:extLst>
              </p:cNvPr>
              <p:cNvGrpSpPr/>
              <p:nvPr/>
            </p:nvGrpSpPr>
            <p:grpSpPr>
              <a:xfrm rot="18000000">
                <a:off x="-13073550" y="3398292"/>
                <a:ext cx="10868115" cy="4592474"/>
                <a:chOff x="-13073550" y="3398292"/>
                <a:chExt cx="10868115" cy="4592474"/>
              </a:xfrm>
              <a:grpFill/>
            </p:grpSpPr>
            <p:pic>
              <p:nvPicPr>
                <p:cNvPr id="133" name="Graphic 132">
                  <a:extLst>
                    <a:ext uri="{FF2B5EF4-FFF2-40B4-BE49-F238E27FC236}">
                      <a16:creationId xmlns:a16="http://schemas.microsoft.com/office/drawing/2014/main" id="{A63F9E4A-E85F-DCA8-AD74-8B7621849D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4" name="Graphic 133">
                  <a:extLst>
                    <a:ext uri="{FF2B5EF4-FFF2-40B4-BE49-F238E27FC236}">
                      <a16:creationId xmlns:a16="http://schemas.microsoft.com/office/drawing/2014/main" id="{73A6CF15-5F16-BC7F-D65C-38314E38A1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30" name="Group 129">
                <a:extLst>
                  <a:ext uri="{FF2B5EF4-FFF2-40B4-BE49-F238E27FC236}">
                    <a16:creationId xmlns:a16="http://schemas.microsoft.com/office/drawing/2014/main" id="{87AB330A-4BB6-55A6-3FAA-2FD5EFB19F5D}"/>
                  </a:ext>
                </a:extLst>
              </p:cNvPr>
              <p:cNvGrpSpPr/>
              <p:nvPr/>
            </p:nvGrpSpPr>
            <p:grpSpPr>
              <a:xfrm rot="3600000">
                <a:off x="-13073550" y="3398291"/>
                <a:ext cx="10868115" cy="4592474"/>
                <a:chOff x="-13073550" y="3398292"/>
                <a:chExt cx="10868115" cy="4592474"/>
              </a:xfrm>
              <a:grpFill/>
            </p:grpSpPr>
            <p:pic>
              <p:nvPicPr>
                <p:cNvPr id="131" name="Graphic 130">
                  <a:extLst>
                    <a:ext uri="{FF2B5EF4-FFF2-40B4-BE49-F238E27FC236}">
                      <a16:creationId xmlns:a16="http://schemas.microsoft.com/office/drawing/2014/main" id="{FE270E88-4E07-9C04-7988-B33DC6BDFE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2" name="Graphic 131">
                  <a:extLst>
                    <a:ext uri="{FF2B5EF4-FFF2-40B4-BE49-F238E27FC236}">
                      <a16:creationId xmlns:a16="http://schemas.microsoft.com/office/drawing/2014/main" id="{FA3CD18B-E620-8FB8-B9B1-3D733BEDB9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76" name="Graphic 5">
              <a:extLst>
                <a:ext uri="{FF2B5EF4-FFF2-40B4-BE49-F238E27FC236}">
                  <a16:creationId xmlns:a16="http://schemas.microsoft.com/office/drawing/2014/main" id="{BF420627-2A2D-0B9C-CD53-32BA601738CE}"/>
                </a:ext>
              </a:extLst>
            </p:cNvPr>
            <p:cNvGrpSpPr/>
            <p:nvPr/>
          </p:nvGrpSpPr>
          <p:grpSpPr>
            <a:xfrm rot="17096485">
              <a:off x="-6289091" y="799971"/>
              <a:ext cx="2039454" cy="2103885"/>
              <a:chOff x="4071312" y="2489702"/>
              <a:chExt cx="3527293" cy="3638722"/>
            </a:xfrm>
            <a:noFill/>
          </p:grpSpPr>
          <p:sp>
            <p:nvSpPr>
              <p:cNvPr id="116" name="Freeform: Shape 115">
                <a:extLst>
                  <a:ext uri="{FF2B5EF4-FFF2-40B4-BE49-F238E27FC236}">
                    <a16:creationId xmlns:a16="http://schemas.microsoft.com/office/drawing/2014/main" id="{E4D1E399-2794-2BB7-3862-89FF1A200AB1}"/>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5E0E54AA-565C-59DA-E5A8-E5E2F0BB5E0D}"/>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8D56F15E-C6C7-96F9-9184-E77AB613698D}"/>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8DF748AE-9108-6EBD-612E-488AE285DBE2}"/>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 name="Freeform: Shape 119">
                <a:extLst>
                  <a:ext uri="{FF2B5EF4-FFF2-40B4-BE49-F238E27FC236}">
                    <a16:creationId xmlns:a16="http://schemas.microsoft.com/office/drawing/2014/main" id="{0E2F8B68-1A3B-DD13-97B4-7B4C179A39E8}"/>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 name="Freeform: Shape 120">
                <a:extLst>
                  <a:ext uri="{FF2B5EF4-FFF2-40B4-BE49-F238E27FC236}">
                    <a16:creationId xmlns:a16="http://schemas.microsoft.com/office/drawing/2014/main" id="{AD0B5920-ED7B-CBEE-32CE-BA2F4B2CC5EC}"/>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 name="Freeform: Shape 121">
                <a:extLst>
                  <a:ext uri="{FF2B5EF4-FFF2-40B4-BE49-F238E27FC236}">
                    <a16:creationId xmlns:a16="http://schemas.microsoft.com/office/drawing/2014/main" id="{7E79D8D9-7F32-786A-26CB-8B210AB88EF8}"/>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 name="Freeform: Shape 122">
                <a:extLst>
                  <a:ext uri="{FF2B5EF4-FFF2-40B4-BE49-F238E27FC236}">
                    <a16:creationId xmlns:a16="http://schemas.microsoft.com/office/drawing/2014/main" id="{D900399C-7528-5F74-3F3B-82DCE86A7E7C}"/>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70007EEA-49DE-FD5D-8449-0A981F32AF0D}"/>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 name="Freeform: Shape 124">
                <a:extLst>
                  <a:ext uri="{FF2B5EF4-FFF2-40B4-BE49-F238E27FC236}">
                    <a16:creationId xmlns:a16="http://schemas.microsoft.com/office/drawing/2014/main" id="{E950C775-891D-F747-A09E-E99E9662766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 name="Freeform: Shape 125">
                <a:extLst>
                  <a:ext uri="{FF2B5EF4-FFF2-40B4-BE49-F238E27FC236}">
                    <a16:creationId xmlns:a16="http://schemas.microsoft.com/office/drawing/2014/main" id="{39DA05DE-5FFD-186F-53A7-68228189A9FB}"/>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 name="Freeform: Shape 126">
                <a:extLst>
                  <a:ext uri="{FF2B5EF4-FFF2-40B4-BE49-F238E27FC236}">
                    <a16:creationId xmlns:a16="http://schemas.microsoft.com/office/drawing/2014/main" id="{5C17A94D-76E3-DA75-4ACC-4AF864C4AD6A}"/>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7" name="Graphic 5">
              <a:extLst>
                <a:ext uri="{FF2B5EF4-FFF2-40B4-BE49-F238E27FC236}">
                  <a16:creationId xmlns:a16="http://schemas.microsoft.com/office/drawing/2014/main" id="{78B9B6D7-E961-53C7-960C-A8738CF241D4}"/>
                </a:ext>
              </a:extLst>
            </p:cNvPr>
            <p:cNvGrpSpPr/>
            <p:nvPr/>
          </p:nvGrpSpPr>
          <p:grpSpPr>
            <a:xfrm rot="1530955">
              <a:off x="-6413599" y="569189"/>
              <a:ext cx="2476400" cy="2415487"/>
              <a:chOff x="4270587" y="2574268"/>
              <a:chExt cx="3544376" cy="3457192"/>
            </a:xfrm>
            <a:noFill/>
          </p:grpSpPr>
          <p:sp>
            <p:nvSpPr>
              <p:cNvPr id="104" name="Freeform: Shape 103">
                <a:extLst>
                  <a:ext uri="{FF2B5EF4-FFF2-40B4-BE49-F238E27FC236}">
                    <a16:creationId xmlns:a16="http://schemas.microsoft.com/office/drawing/2014/main" id="{D990EAEF-8BB3-0467-5C67-C8D2C6167750}"/>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F446E62E-95D6-73D9-1B44-9A903D5CC386}"/>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E3EFBD08-9E63-980B-D72F-03690AC48FA9}"/>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25BF73E1-0DC7-E4E0-9F3C-03BD68262910}"/>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0EEECD5A-68A0-25FD-DC1A-175EABB3CD95}"/>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AEE9766F-9E29-C0C2-6FA2-935311BE1B7C}"/>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0C613343-144A-EFF0-0073-2D026C352F4A}"/>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B807DB37-22FA-444D-4510-6A8DDCE18B83}"/>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22E4ADB5-139C-6B45-8FF7-9C74BAB9E076}"/>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 name="Freeform: Shape 112">
                <a:extLst>
                  <a:ext uri="{FF2B5EF4-FFF2-40B4-BE49-F238E27FC236}">
                    <a16:creationId xmlns:a16="http://schemas.microsoft.com/office/drawing/2014/main" id="{19280419-15A0-4E42-E211-426DC7F777C4}"/>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C60E5BBB-FE73-B483-7890-3B830029A42A}"/>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E8C6807E-3076-ADFA-ED2D-7C45318AF5F9}"/>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8" name="Graphic 5">
              <a:extLst>
                <a:ext uri="{FF2B5EF4-FFF2-40B4-BE49-F238E27FC236}">
                  <a16:creationId xmlns:a16="http://schemas.microsoft.com/office/drawing/2014/main" id="{559FA771-8B90-3479-A64D-48BC0037FED5}"/>
                </a:ext>
              </a:extLst>
            </p:cNvPr>
            <p:cNvGrpSpPr/>
            <p:nvPr/>
          </p:nvGrpSpPr>
          <p:grpSpPr>
            <a:xfrm rot="493675">
              <a:off x="-6806101" y="683791"/>
              <a:ext cx="3322107" cy="2161678"/>
              <a:chOff x="3224705" y="2448010"/>
              <a:chExt cx="5745675" cy="3738674"/>
            </a:xfrm>
            <a:noFill/>
          </p:grpSpPr>
          <p:sp>
            <p:nvSpPr>
              <p:cNvPr id="92" name="Freeform: Shape 91">
                <a:extLst>
                  <a:ext uri="{FF2B5EF4-FFF2-40B4-BE49-F238E27FC236}">
                    <a16:creationId xmlns:a16="http://schemas.microsoft.com/office/drawing/2014/main" id="{D80170A2-59AB-B6F5-C9EF-3F9E51E1504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9D66F887-018B-76A3-7DAB-4875DE267604}"/>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4BCDD2B6-1C20-2C3E-0915-A570E9E735D4}"/>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824603FF-EA06-CFBC-4B26-BA3148F4E6D6}"/>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Freeform: Shape 95">
                <a:extLst>
                  <a:ext uri="{FF2B5EF4-FFF2-40B4-BE49-F238E27FC236}">
                    <a16:creationId xmlns:a16="http://schemas.microsoft.com/office/drawing/2014/main" id="{015D0060-6FF0-6F93-1D1D-18DB62EC3667}"/>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32A87D1E-812F-43C0-C0E0-966B6CE5FDCE}"/>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2FA75D0E-3FF2-161B-8B23-1D71FF26CD1C}"/>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E51754D1-CB82-7503-01B5-51A46EB0223A}"/>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F19F2AFA-C9C6-DFBD-6EC0-4372A22F68E7}"/>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1" name="Freeform: Shape 100">
                <a:extLst>
                  <a:ext uri="{FF2B5EF4-FFF2-40B4-BE49-F238E27FC236}">
                    <a16:creationId xmlns:a16="http://schemas.microsoft.com/office/drawing/2014/main" id="{32668A95-6F92-DEA0-9979-B93187970AFD}"/>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A4088B6E-08ED-F19A-EDD4-DEB81D897874}"/>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1E8788C7-270E-83A7-6D85-9DD555233C99}"/>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9" name="Graphic 5">
              <a:extLst>
                <a:ext uri="{FF2B5EF4-FFF2-40B4-BE49-F238E27FC236}">
                  <a16:creationId xmlns:a16="http://schemas.microsoft.com/office/drawing/2014/main" id="{ED47F8F1-3CEF-BEF4-CA7B-6CCB8A2C0A88}"/>
                </a:ext>
              </a:extLst>
            </p:cNvPr>
            <p:cNvGrpSpPr/>
            <p:nvPr/>
          </p:nvGrpSpPr>
          <p:grpSpPr>
            <a:xfrm rot="2104378">
              <a:off x="-6412181" y="232530"/>
              <a:ext cx="2239898" cy="2863531"/>
              <a:chOff x="4061078" y="1549502"/>
              <a:chExt cx="3873961" cy="4952549"/>
            </a:xfrm>
            <a:noFill/>
          </p:grpSpPr>
          <p:sp>
            <p:nvSpPr>
              <p:cNvPr id="80" name="Freeform: Shape 79">
                <a:extLst>
                  <a:ext uri="{FF2B5EF4-FFF2-40B4-BE49-F238E27FC236}">
                    <a16:creationId xmlns:a16="http://schemas.microsoft.com/office/drawing/2014/main" id="{A5A736BE-5D33-9AA5-4A6B-C40A8AA1E1E1}"/>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DEAF3A2C-D2CA-15DA-EEFD-A04B6B8B7799}"/>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44544EA9-00E2-7638-5695-4E65A1DF5E30}"/>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8ECA0D01-6CE5-E7CD-D5DF-6E2D7D25D654}"/>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901E4D80-DA69-35FA-D49E-D825E8B81C6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51BF8B07-7C46-559B-F501-BECBDD364DDB}"/>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6E12AA62-CB6E-058E-557E-A5AFE4F7B08C}"/>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C53AFD9A-48A8-8678-E16B-9DD1BE8C2770}"/>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71A4AB41-B1F7-A29D-CF72-D8C2690D3C6F}"/>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Freeform: Shape 88">
                <a:extLst>
                  <a:ext uri="{FF2B5EF4-FFF2-40B4-BE49-F238E27FC236}">
                    <a16:creationId xmlns:a16="http://schemas.microsoft.com/office/drawing/2014/main" id="{1A55A979-8C12-589D-5B73-F7E3D40F149C}"/>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92BEB45C-0DF3-212C-D04E-FD0096BD3AAA}"/>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206F9840-BF8C-7373-051E-F8F428E89A5A}"/>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137" name="Title 1">
            <a:extLst>
              <a:ext uri="{FF2B5EF4-FFF2-40B4-BE49-F238E27FC236}">
                <a16:creationId xmlns:a16="http://schemas.microsoft.com/office/drawing/2014/main" id="{2329B9C2-C935-14FD-DEFB-CC3BFFA73DBD}"/>
              </a:ext>
            </a:extLst>
          </p:cNvPr>
          <p:cNvSpPr txBox="1">
            <a:spLocks/>
          </p:cNvSpPr>
          <p:nvPr/>
        </p:nvSpPr>
        <p:spPr>
          <a:xfrm>
            <a:off x="609570" y="456192"/>
            <a:ext cx="11286059"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spc="0" dirty="0">
                <a:ln>
                  <a:noFill/>
                </a:ln>
                <a:solidFill>
                  <a:srgbClr val="000000"/>
                </a:solidFill>
                <a:latin typeface="Segoe UI Semibold"/>
              </a:rPr>
              <a:t>Two approaches</a:t>
            </a:r>
            <a:endParaRPr kumimoji="0" lang="en-US" sz="32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
        <p:nvSpPr>
          <p:cNvPr id="2" name="Grey rectangle holding picture and title of presenter Erin Rifkin">
            <a:extLst>
              <a:ext uri="{FF2B5EF4-FFF2-40B4-BE49-F238E27FC236}">
                <a16:creationId xmlns:a16="http://schemas.microsoft.com/office/drawing/2014/main" id="{15B41496-8D39-98FE-714F-14CC625AAB0D}"/>
              </a:ext>
              <a:ext uri="{C183D7F6-B498-43B3-948B-1728B52AA6E4}">
                <adec:decorative xmlns:adec="http://schemas.microsoft.com/office/drawing/2017/decorative" val="1"/>
              </a:ext>
            </a:extLst>
          </p:cNvPr>
          <p:cNvSpPr/>
          <p:nvPr/>
        </p:nvSpPr>
        <p:spPr>
          <a:xfrm>
            <a:off x="609570" y="1607936"/>
            <a:ext cx="4927880" cy="5023579"/>
          </a:xfrm>
          <a:prstGeom prst="roundRect">
            <a:avLst>
              <a:gd name="adj" fmla="val 2242"/>
            </a:avLst>
          </a:prstGeom>
          <a:solidFill>
            <a:schemeClr val="bg1"/>
          </a:solidFill>
          <a:ln w="19050">
            <a:gradFill>
              <a:gsLst>
                <a:gs pos="0">
                  <a:schemeClr val="accent5"/>
                </a:gs>
                <a:gs pos="100000">
                  <a:schemeClr val="accent6"/>
                </a:gs>
              </a:gsLst>
              <a:lin ang="2700000" scaled="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Sans Text" pitchFamily="2" charset="0"/>
              <a:sym typeface="Segoe UI"/>
            </a:endParaRPr>
          </a:p>
        </p:txBody>
      </p:sp>
      <p:sp>
        <p:nvSpPr>
          <p:cNvPr id="4" name="Rectangle 3">
            <a:extLst>
              <a:ext uri="{FF2B5EF4-FFF2-40B4-BE49-F238E27FC236}">
                <a16:creationId xmlns:a16="http://schemas.microsoft.com/office/drawing/2014/main" id="{41B3CDC2-A54A-DD7D-D41C-600C45640738}"/>
              </a:ext>
            </a:extLst>
          </p:cNvPr>
          <p:cNvSpPr/>
          <p:nvPr/>
        </p:nvSpPr>
        <p:spPr bwMode="auto">
          <a:xfrm>
            <a:off x="595885" y="1843797"/>
            <a:ext cx="4927880" cy="49551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3175">
                  <a:noFill/>
                </a:ln>
                <a:solidFill>
                  <a:srgbClr val="F4364F"/>
                </a:solidFill>
                <a:effectLst/>
                <a:uLnTx/>
                <a:uFillTx/>
                <a:latin typeface="Segoe Sans Text Semibold"/>
                <a:ea typeface="+mn-ea"/>
                <a:cs typeface="Segoe Sans Text Semibold" pitchFamily="2" charset="0"/>
              </a:rPr>
              <a:t>React/</a:t>
            </a:r>
            <a:r>
              <a:rPr kumimoji="0" lang="en-US" sz="2800" b="0" i="0" u="none" strike="noStrike" kern="1200" cap="none" spc="0" normalizeH="0" baseline="0" noProof="0" dirty="0" err="1">
                <a:ln w="3175">
                  <a:noFill/>
                </a:ln>
                <a:solidFill>
                  <a:srgbClr val="F4364F"/>
                </a:solidFill>
                <a:effectLst/>
                <a:uLnTx/>
                <a:uFillTx/>
                <a:latin typeface="Segoe Sans Text Semibold"/>
                <a:ea typeface="+mn-ea"/>
                <a:cs typeface="Segoe Sans Text Semibold" pitchFamily="2" charset="0"/>
              </a:rPr>
              <a:t>Three.js</a:t>
            </a:r>
            <a:endParaRPr kumimoji="0" lang="en-US" sz="2800" b="0" i="0" u="none" strike="noStrike" kern="1200" cap="none" spc="0" normalizeH="0" baseline="0" noProof="0" dirty="0">
              <a:ln w="3175">
                <a:noFill/>
              </a:ln>
              <a:solidFill>
                <a:srgbClr val="F4364F"/>
              </a:solidFill>
              <a:effectLst/>
              <a:uLnTx/>
              <a:uFillTx/>
              <a:latin typeface="Segoe Sans Text Semibold"/>
              <a:ea typeface="+mn-ea"/>
              <a:cs typeface="Segoe Sans Text Semibold" pitchFamily="2" charset="0"/>
            </a:endParaRPr>
          </a:p>
        </p:txBody>
      </p:sp>
      <p:sp>
        <p:nvSpPr>
          <p:cNvPr id="12" name="Grey rectangle holding picture and title of presenter Erin Rifkin">
            <a:extLst>
              <a:ext uri="{FF2B5EF4-FFF2-40B4-BE49-F238E27FC236}">
                <a16:creationId xmlns:a16="http://schemas.microsoft.com/office/drawing/2014/main" id="{1457AB50-5E4C-6DF5-0E23-D9CBAC277377}"/>
              </a:ext>
              <a:ext uri="{C183D7F6-B498-43B3-948B-1728B52AA6E4}">
                <adec:decorative xmlns:adec="http://schemas.microsoft.com/office/drawing/2017/decorative" val="1"/>
              </a:ext>
            </a:extLst>
          </p:cNvPr>
          <p:cNvSpPr/>
          <p:nvPr/>
        </p:nvSpPr>
        <p:spPr>
          <a:xfrm>
            <a:off x="6652965" y="1607936"/>
            <a:ext cx="4927880" cy="5023579"/>
          </a:xfrm>
          <a:prstGeom prst="roundRect">
            <a:avLst>
              <a:gd name="adj" fmla="val 2242"/>
            </a:avLst>
          </a:prstGeom>
          <a:solidFill>
            <a:schemeClr val="bg1"/>
          </a:solidFill>
          <a:ln w="19050">
            <a:gradFill>
              <a:gsLst>
                <a:gs pos="0">
                  <a:schemeClr val="accent5"/>
                </a:gs>
                <a:gs pos="100000">
                  <a:schemeClr val="accent6"/>
                </a:gs>
              </a:gsLst>
              <a:lin ang="2700000" scaled="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Sans Text" pitchFamily="2" charset="0"/>
              <a:sym typeface="Segoe UI"/>
            </a:endParaRPr>
          </a:p>
        </p:txBody>
      </p:sp>
      <p:sp>
        <p:nvSpPr>
          <p:cNvPr id="29" name="Rectangle 28">
            <a:extLst>
              <a:ext uri="{FF2B5EF4-FFF2-40B4-BE49-F238E27FC236}">
                <a16:creationId xmlns:a16="http://schemas.microsoft.com/office/drawing/2014/main" id="{3AE4188A-FAB3-7FA9-AF55-7C10D15C8EEB}"/>
              </a:ext>
            </a:extLst>
          </p:cNvPr>
          <p:cNvSpPr/>
          <p:nvPr/>
        </p:nvSpPr>
        <p:spPr bwMode="auto">
          <a:xfrm>
            <a:off x="6639280" y="1843797"/>
            <a:ext cx="4927880" cy="49551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3175">
                  <a:noFill/>
                </a:ln>
                <a:solidFill>
                  <a:srgbClr val="F4364F"/>
                </a:solidFill>
                <a:effectLst/>
                <a:uLnTx/>
                <a:uFillTx/>
                <a:latin typeface="Segoe Sans Text Semibold"/>
                <a:ea typeface="+mn-ea"/>
                <a:cs typeface="Segoe Sans Text Semibold" pitchFamily="2" charset="0"/>
              </a:rPr>
              <a:t>Unity</a:t>
            </a:r>
          </a:p>
        </p:txBody>
      </p:sp>
      <p:sp>
        <p:nvSpPr>
          <p:cNvPr id="32" name="TextBox 31">
            <a:extLst>
              <a:ext uri="{FF2B5EF4-FFF2-40B4-BE49-F238E27FC236}">
                <a16:creationId xmlns:a16="http://schemas.microsoft.com/office/drawing/2014/main" id="{011D54B1-A6F3-2017-8016-A921D23D0AAA}"/>
              </a:ext>
            </a:extLst>
          </p:cNvPr>
          <p:cNvSpPr txBox="1"/>
          <p:nvPr/>
        </p:nvSpPr>
        <p:spPr>
          <a:xfrm>
            <a:off x="6986785" y="5596427"/>
            <a:ext cx="4261320" cy="338554"/>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Semibold"/>
                <a:ea typeface="+mn-ea"/>
                <a:cs typeface="+mn-cs"/>
              </a:rPr>
              <a:t>C#, game engine</a:t>
            </a: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 real-time lip-sync</a:t>
            </a:r>
            <a:endParaRPr kumimoji="0" lang="en-US" sz="1600" b="0" i="0" u="none" strike="noStrike" kern="1200" cap="none" spc="0" normalizeH="0" baseline="0" noProof="0" dirty="0">
              <a:ln>
                <a:noFill/>
              </a:ln>
              <a:solidFill>
                <a:srgbClr val="000000"/>
              </a:solidFill>
              <a:effectLst/>
              <a:uLnTx/>
              <a:uFillTx/>
              <a:latin typeface="Segoe Sans Text Semibold"/>
              <a:ea typeface="+mn-ea"/>
              <a:cs typeface="+mn-cs"/>
            </a:endParaRPr>
          </a:p>
        </p:txBody>
      </p:sp>
      <p:sp>
        <p:nvSpPr>
          <p:cNvPr id="35" name="Grey oval containing warning">
            <a:extLst>
              <a:ext uri="{FF2B5EF4-FFF2-40B4-BE49-F238E27FC236}">
                <a16:creationId xmlns:a16="http://schemas.microsoft.com/office/drawing/2014/main" id="{5BF9531C-497C-3827-496E-2428783436C0}"/>
              </a:ext>
              <a:ext uri="{C183D7F6-B498-43B3-948B-1728B52AA6E4}">
                <adec:decorative xmlns:adec="http://schemas.microsoft.com/office/drawing/2017/decorative" val="1"/>
              </a:ext>
            </a:extLst>
          </p:cNvPr>
          <p:cNvSpPr/>
          <p:nvPr/>
        </p:nvSpPr>
        <p:spPr>
          <a:xfrm>
            <a:off x="2257376" y="6606384"/>
            <a:ext cx="1631771" cy="60191"/>
          </a:xfrm>
          <a:prstGeom prst="roundRect">
            <a:avLst>
              <a:gd name="adj" fmla="val 50000"/>
            </a:avLst>
          </a:prstGeom>
          <a:gradFill flip="none" rotWithShape="0">
            <a:gsLst>
              <a:gs pos="0">
                <a:schemeClr val="accent5"/>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Sans Text" pitchFamily="2" charset="0"/>
              <a:sym typeface="Segoe UI Semilight"/>
            </a:endParaRPr>
          </a:p>
        </p:txBody>
      </p:sp>
      <p:sp>
        <p:nvSpPr>
          <p:cNvPr id="36" name="Grey oval containing warning">
            <a:extLst>
              <a:ext uri="{FF2B5EF4-FFF2-40B4-BE49-F238E27FC236}">
                <a16:creationId xmlns:a16="http://schemas.microsoft.com/office/drawing/2014/main" id="{FF6FC807-427C-34FB-6FDC-CE9625CFE925}"/>
              </a:ext>
              <a:ext uri="{C183D7F6-B498-43B3-948B-1728B52AA6E4}">
                <adec:decorative xmlns:adec="http://schemas.microsoft.com/office/drawing/2017/decorative" val="1"/>
              </a:ext>
            </a:extLst>
          </p:cNvPr>
          <p:cNvSpPr/>
          <p:nvPr/>
        </p:nvSpPr>
        <p:spPr>
          <a:xfrm>
            <a:off x="8300770" y="6601419"/>
            <a:ext cx="1631771" cy="60191"/>
          </a:xfrm>
          <a:prstGeom prst="roundRect">
            <a:avLst>
              <a:gd name="adj" fmla="val 50000"/>
            </a:avLst>
          </a:prstGeom>
          <a:gradFill flip="none" rotWithShape="0">
            <a:gsLst>
              <a:gs pos="0">
                <a:schemeClr val="accent5"/>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Sans Text" pitchFamily="2" charset="0"/>
              <a:sym typeface="Segoe UI Semilight"/>
            </a:endParaRPr>
          </a:p>
        </p:txBody>
      </p:sp>
      <p:sp>
        <p:nvSpPr>
          <p:cNvPr id="28" name="TextBox 27">
            <a:extLst>
              <a:ext uri="{FF2B5EF4-FFF2-40B4-BE49-F238E27FC236}">
                <a16:creationId xmlns:a16="http://schemas.microsoft.com/office/drawing/2014/main" id="{CD9790DD-A82D-1A64-C506-36BA2F8D111D}"/>
              </a:ext>
            </a:extLst>
          </p:cNvPr>
          <p:cNvSpPr txBox="1"/>
          <p:nvPr/>
        </p:nvSpPr>
        <p:spPr>
          <a:xfrm>
            <a:off x="721590" y="5452106"/>
            <a:ext cx="4411139" cy="338554"/>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Semibold"/>
                <a:ea typeface="+mn-ea"/>
                <a:cs typeface="+mn-cs"/>
              </a:rPr>
              <a:t>Web first, Typescript,  no lip syncing</a:t>
            </a:r>
          </a:p>
        </p:txBody>
      </p:sp>
      <p:pic>
        <p:nvPicPr>
          <p:cNvPr id="5" name="Picture 4">
            <a:extLst>
              <a:ext uri="{FF2B5EF4-FFF2-40B4-BE49-F238E27FC236}">
                <a16:creationId xmlns:a16="http://schemas.microsoft.com/office/drawing/2014/main" id="{2202EF94-C4C1-87E5-7CE6-8C0E0D287C29}"/>
              </a:ext>
            </a:extLst>
          </p:cNvPr>
          <p:cNvPicPr>
            <a:picLocks noChangeAspect="1"/>
          </p:cNvPicPr>
          <p:nvPr/>
        </p:nvPicPr>
        <p:blipFill>
          <a:blip r:embed="rId5">
            <a:extLst>
              <a:ext uri="{28A0092B-C50C-407E-A947-70E740481C1C}">
                <a14:useLocalDpi xmlns:a14="http://schemas.microsoft.com/office/drawing/2010/main" val="0"/>
              </a:ext>
            </a:extLst>
          </a:blip>
          <a:srcRect l="26900" t="8248" r="39022" b="31336"/>
          <a:stretch/>
        </p:blipFill>
        <p:spPr>
          <a:xfrm>
            <a:off x="7790608" y="2543948"/>
            <a:ext cx="2715794" cy="2360155"/>
          </a:xfrm>
          <a:prstGeom prst="rect">
            <a:avLst/>
          </a:prstGeom>
        </p:spPr>
      </p:pic>
      <p:pic>
        <p:nvPicPr>
          <p:cNvPr id="10" name="Picture Placeholder 7" descr="A screenshot of a video game&#10;&#10;AI-generated content may be incorrect.">
            <a:extLst>
              <a:ext uri="{FF2B5EF4-FFF2-40B4-BE49-F238E27FC236}">
                <a16:creationId xmlns:a16="http://schemas.microsoft.com/office/drawing/2014/main" id="{3CF884D8-0D73-4859-21EF-79DDF7FA056D}"/>
              </a:ext>
            </a:extLst>
          </p:cNvPr>
          <p:cNvPicPr>
            <a:picLocks noChangeAspect="1"/>
          </p:cNvPicPr>
          <p:nvPr/>
        </p:nvPicPr>
        <p:blipFill>
          <a:blip r:embed="rId6">
            <a:extLst>
              <a:ext uri="{28A0092B-C50C-407E-A947-70E740481C1C}">
                <a14:useLocalDpi xmlns:a14="http://schemas.microsoft.com/office/drawing/2010/main" val="0"/>
              </a:ext>
            </a:extLst>
          </a:blip>
          <a:srcRect l="17903" r="15651" b="11704"/>
          <a:stretch/>
        </p:blipFill>
        <p:spPr>
          <a:xfrm>
            <a:off x="1863460" y="2510171"/>
            <a:ext cx="2369373" cy="2353507"/>
          </a:xfrm>
          <a:prstGeom prst="rect">
            <a:avLst/>
          </a:prstGeom>
          <a:noFill/>
        </p:spPr>
      </p:pic>
    </p:spTree>
    <p:extLst>
      <p:ext uri="{BB962C8B-B14F-4D97-AF65-F5344CB8AC3E}">
        <p14:creationId xmlns:p14="http://schemas.microsoft.com/office/powerpoint/2010/main" val="2767723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9A7A-9F9E-110F-5C8A-1ABC0E3A9E4A}"/>
            </a:ext>
          </a:extLst>
        </p:cNvPr>
        <p:cNvGrpSpPr/>
        <p:nvPr/>
      </p:nvGrpSpPr>
      <p:grpSpPr>
        <a:xfrm>
          <a:off x="0" y="0"/>
          <a:ext cx="0" cy="0"/>
          <a:chOff x="0" y="0"/>
          <a:chExt cx="0" cy="0"/>
        </a:xfrm>
      </p:grpSpPr>
      <p:sp>
        <p:nvSpPr>
          <p:cNvPr id="15" name="Oval 14">
            <a:extLst>
              <a:ext uri="{FF2B5EF4-FFF2-40B4-BE49-F238E27FC236}">
                <a16:creationId xmlns:a16="http://schemas.microsoft.com/office/drawing/2014/main" id="{3FD34979-9083-3488-0522-98BB05872711}"/>
              </a:ext>
              <a:ext uri="{C183D7F6-B498-43B3-948B-1728B52AA6E4}">
                <adec:decorative xmlns:adec="http://schemas.microsoft.com/office/drawing/2017/decorative" val="1"/>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16" name="Rectangle: Rounded Corners 15">
            <a:extLst>
              <a:ext uri="{FF2B5EF4-FFF2-40B4-BE49-F238E27FC236}">
                <a16:creationId xmlns:a16="http://schemas.microsoft.com/office/drawing/2014/main" id="{87672D2F-9FE2-6921-BE68-4C6A56364FBE}"/>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defRPr/>
            </a:pPr>
            <a:r>
              <a:rPr lang="en-US" sz="2000" dirty="0">
                <a:solidFill>
                  <a:srgbClr val="091F2C"/>
                </a:solidFill>
                <a:latin typeface="Segoe UI Light"/>
                <a:ea typeface="Segoe UI" pitchFamily="34" charset="0"/>
                <a:cs typeface="Segoe UI Light"/>
              </a:rPr>
              <a:t>https://</a:t>
            </a:r>
            <a:r>
              <a:rPr lang="en-US" sz="2000" dirty="0" err="1">
                <a:solidFill>
                  <a:srgbClr val="091F2C"/>
                </a:solidFill>
                <a:latin typeface="Segoe UI Light"/>
                <a:ea typeface="Segoe UI" pitchFamily="34" charset="0"/>
                <a:cs typeface="Segoe UI Light"/>
              </a:rPr>
              <a:t>aka.ms</a:t>
            </a:r>
            <a:r>
              <a:rPr lang="en-US" sz="2000" dirty="0">
                <a:solidFill>
                  <a:srgbClr val="091F2C"/>
                </a:solidFill>
                <a:latin typeface="Segoe UI Light"/>
                <a:ea typeface="Segoe UI" pitchFamily="34" charset="0"/>
                <a:cs typeface="Segoe UI Light"/>
              </a:rPr>
              <a:t>/ai-body-repo</a:t>
            </a:r>
            <a:endParaRPr kumimoji="0" lang="en-US" sz="2000" b="0" i="0" u="none" strike="noStrike" kern="1200" cap="none" spc="0" normalizeH="0" baseline="0" noProof="0" dirty="0">
              <a:ln>
                <a:noFill/>
              </a:ln>
              <a:solidFill>
                <a:srgbClr val="091F2C"/>
              </a:solidFill>
              <a:effectLst/>
              <a:uLnTx/>
              <a:uFillTx/>
              <a:latin typeface="Segoe UI Light"/>
              <a:ea typeface="Segoe UI" pitchFamily="34" charset="0"/>
              <a:cs typeface="Segoe UI Light"/>
            </a:endParaRPr>
          </a:p>
        </p:txBody>
      </p:sp>
      <p:sp>
        <p:nvSpPr>
          <p:cNvPr id="4" name="Text Placeholder 11">
            <a:extLst>
              <a:ext uri="{FF2B5EF4-FFF2-40B4-BE49-F238E27FC236}">
                <a16:creationId xmlns:a16="http://schemas.microsoft.com/office/drawing/2014/main" id="{6D6D18DF-F3D9-171B-D51E-B9361875BF0B}"/>
              </a:ext>
            </a:extLst>
          </p:cNvPr>
          <p:cNvSpPr txBox="1">
            <a:spLocks/>
          </p:cNvSpPr>
          <p:nvPr/>
        </p:nvSpPr>
        <p:spPr>
          <a:xfrm>
            <a:off x="975089" y="2514834"/>
            <a:ext cx="5120911" cy="3016210"/>
          </a:xfrm>
          <a:prstGeom prst="rect">
            <a:avLst/>
          </a:prstGeom>
        </p:spPr>
        <p:txBody>
          <a:bodyPr wrap="square" lIns="0" tIns="45720" rIns="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800"/>
              </a:spcAft>
              <a:buNone/>
              <a:defRPr/>
            </a:pPr>
            <a:r>
              <a:rPr lang="en-US" sz="2000" dirty="0">
                <a:cs typeface="Segoe UI"/>
              </a:rPr>
              <a:t>Get started with the Azure AI Foundry: </a:t>
            </a:r>
            <a:r>
              <a:rPr lang="en-US" sz="2000" b="1" u="sng" dirty="0" err="1">
                <a:solidFill>
                  <a:srgbClr val="0070C0"/>
                </a:solidFill>
                <a:cs typeface="Segoe UI"/>
              </a:rPr>
              <a:t>ai.azure.com</a:t>
            </a:r>
            <a:endParaRPr lang="en-US" sz="2000" dirty="0">
              <a:cs typeface="Segoe UI"/>
            </a:endParaRPr>
          </a:p>
          <a:p>
            <a:pPr marL="0" indent="0">
              <a:spcBef>
                <a:spcPts val="0"/>
              </a:spcBef>
              <a:spcAft>
                <a:spcPts val="1800"/>
              </a:spcAft>
              <a:buNone/>
              <a:defRPr/>
            </a:pPr>
            <a:r>
              <a:rPr lang="en-US" sz="2000" dirty="0">
                <a:cs typeface="Segoe UI"/>
              </a:rPr>
              <a:t>Learn more about GPT-4o Realtime Speech API</a:t>
            </a:r>
            <a:br>
              <a:rPr lang="en-US" sz="2000" dirty="0">
                <a:cs typeface="Segoe UI"/>
              </a:rPr>
            </a:br>
            <a:r>
              <a:rPr lang="en-US" sz="2000" b="1" u="sng" dirty="0">
                <a:solidFill>
                  <a:srgbClr val="0070C0"/>
                </a:solidFill>
                <a:cs typeface="Segoe UI"/>
                <a:hlinkClick r:id="rId3"/>
              </a:rPr>
              <a:t>https://aka.ms/c/learn/gpt4o-rt-speech</a:t>
            </a:r>
            <a:endParaRPr lang="en-US" sz="2000" b="1" u="sng" dirty="0">
              <a:solidFill>
                <a:srgbClr val="0070C0"/>
              </a:solidFill>
              <a:cs typeface="Segoe UI"/>
            </a:endParaRPr>
          </a:p>
          <a:p>
            <a:pPr marL="0" indent="0">
              <a:spcBef>
                <a:spcPts val="0"/>
              </a:spcBef>
              <a:spcAft>
                <a:spcPts val="1800"/>
              </a:spcAft>
              <a:buNone/>
              <a:defRPr/>
            </a:pPr>
            <a:r>
              <a:rPr lang="en-US" sz="2000" dirty="0">
                <a:cs typeface="Segoe UI"/>
              </a:rPr>
              <a:t>Learn more about Azure AI Agent Service on Microsoft Learn: </a:t>
            </a:r>
            <a:r>
              <a:rPr lang="en-US" sz="2000" b="1" u="sng" dirty="0">
                <a:solidFill>
                  <a:srgbClr val="0070C0"/>
                </a:solidFill>
                <a:cs typeface="Segoe UI"/>
              </a:rPr>
              <a:t>https://</a:t>
            </a:r>
            <a:r>
              <a:rPr lang="en-US" sz="2000" b="1" u="sng" dirty="0" err="1">
                <a:solidFill>
                  <a:srgbClr val="0070C0"/>
                </a:solidFill>
                <a:cs typeface="Segoe UI"/>
              </a:rPr>
              <a:t>aka.ms</a:t>
            </a:r>
            <a:r>
              <a:rPr lang="en-US" sz="2000" b="1" u="sng" dirty="0">
                <a:solidFill>
                  <a:srgbClr val="0070C0"/>
                </a:solidFill>
                <a:cs typeface="Segoe UI"/>
              </a:rPr>
              <a:t>/</a:t>
            </a:r>
            <a:r>
              <a:rPr lang="en-US" sz="2000" b="1" u="sng" dirty="0" err="1">
                <a:solidFill>
                  <a:srgbClr val="0070C0"/>
                </a:solidFill>
                <a:cs typeface="Segoe UI"/>
              </a:rPr>
              <a:t>MicrosoftLearn_Agents</a:t>
            </a:r>
            <a:endParaRPr lang="en-US" sz="2000" dirty="0">
              <a:cs typeface="Segoe UI"/>
            </a:endParaRPr>
          </a:p>
        </p:txBody>
      </p:sp>
      <p:sp>
        <p:nvSpPr>
          <p:cNvPr id="2" name="Title 4">
            <a:extLst>
              <a:ext uri="{FF2B5EF4-FFF2-40B4-BE49-F238E27FC236}">
                <a16:creationId xmlns:a16="http://schemas.microsoft.com/office/drawing/2014/main" id="{B519FDE2-851A-DB8A-22B1-274B18042582}"/>
              </a:ext>
            </a:extLst>
          </p:cNvPr>
          <p:cNvSpPr txBox="1">
            <a:spLocks/>
          </p:cNvSpPr>
          <p:nvPr/>
        </p:nvSpPr>
        <p:spPr>
          <a:xfrm>
            <a:off x="588262" y="986179"/>
            <a:ext cx="10925900" cy="12926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4200" b="0" i="0" u="none" strike="noStrike" kern="1200" cap="none" spc="-50" normalizeH="0" baseline="0" noProof="0" dirty="0">
                <a:ln>
                  <a:noFill/>
                </a:ln>
                <a:gradFill>
                  <a:gsLst>
                    <a:gs pos="100000">
                      <a:srgbClr val="0078D4"/>
                    </a:gs>
                    <a:gs pos="0">
                      <a:srgbClr val="C03BC4"/>
                    </a:gs>
                  </a:gsLst>
                  <a:path path="circle">
                    <a:fillToRect l="100000" t="100000"/>
                  </a:path>
                </a:gradFill>
                <a:effectLst/>
                <a:uLnTx/>
                <a:uFillTx/>
                <a:latin typeface="Segoe UI Semibold"/>
                <a:ea typeface="+mn-ea"/>
                <a:cs typeface="Segoe UI Semibold"/>
              </a:rPr>
              <a:t>Get started with building agents and real-time experiences</a:t>
            </a:r>
          </a:p>
        </p:txBody>
      </p:sp>
      <p:sp>
        <p:nvSpPr>
          <p:cNvPr id="5" name="Text Placeholder 11">
            <a:extLst>
              <a:ext uri="{FF2B5EF4-FFF2-40B4-BE49-F238E27FC236}">
                <a16:creationId xmlns:a16="http://schemas.microsoft.com/office/drawing/2014/main" id="{C2D3EAE8-7AD7-8C01-1CC7-5903F4974BA1}"/>
              </a:ext>
            </a:extLst>
          </p:cNvPr>
          <p:cNvSpPr txBox="1">
            <a:spLocks/>
          </p:cNvSpPr>
          <p:nvPr/>
        </p:nvSpPr>
        <p:spPr>
          <a:xfrm>
            <a:off x="6474028" y="2567842"/>
            <a:ext cx="4911180" cy="4401205"/>
          </a:xfrm>
          <a:prstGeom prst="rect">
            <a:avLst/>
          </a:prstGeom>
        </p:spPr>
        <p:txBody>
          <a:bodyPr wrap="square" lIns="0" tIns="45720" rIns="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800"/>
              </a:spcAft>
              <a:buNone/>
              <a:defRPr/>
            </a:pPr>
            <a:r>
              <a:rPr lang="en-US" sz="2000" dirty="0">
                <a:cs typeface="Segoe UI"/>
              </a:rPr>
              <a:t>Watch the Reactor sessions on-demand</a:t>
            </a:r>
            <a:br>
              <a:rPr lang="en-US" sz="2000" dirty="0">
                <a:cs typeface="Segoe UI"/>
              </a:rPr>
            </a:br>
            <a:r>
              <a:rPr lang="en-US" sz="2000" b="1" u="sng" dirty="0">
                <a:solidFill>
                  <a:srgbClr val="0070C0"/>
                </a:solidFill>
                <a:cs typeface="Segoe UI"/>
                <a:hlinkClick r:id="rId4">
                  <a:extLst>
                    <a:ext uri="{A12FA001-AC4F-418D-AE19-62706E023703}">
                      <ahyp:hlinkClr xmlns:ahyp="http://schemas.microsoft.com/office/drawing/2018/hyperlinkcolor" val="tx"/>
                    </a:ext>
                  </a:extLst>
                </a:hlinkClick>
              </a:rPr>
              <a:t>https://microsoft.github.io/AI_Agents_Hackathon/</a:t>
            </a:r>
            <a:endParaRPr lang="en-US" sz="2000" b="1" u="sng" dirty="0">
              <a:solidFill>
                <a:srgbClr val="0070C0"/>
              </a:solidFill>
              <a:cs typeface="Segoe UI"/>
            </a:endParaRPr>
          </a:p>
          <a:p>
            <a:pPr marL="0" indent="0">
              <a:spcBef>
                <a:spcPts val="0"/>
              </a:spcBef>
              <a:spcAft>
                <a:spcPts val="1800"/>
              </a:spcAft>
              <a:buNone/>
              <a:defRPr/>
            </a:pPr>
            <a:r>
              <a:rPr lang="en-US" sz="2000" dirty="0">
                <a:cs typeface="Segoe UI"/>
              </a:rPr>
              <a:t>Download this deck</a:t>
            </a:r>
            <a:br>
              <a:rPr lang="en-US" sz="2000" b="1" u="sng" dirty="0">
                <a:solidFill>
                  <a:srgbClr val="0070C0"/>
                </a:solidFill>
                <a:cs typeface="Segoe UI"/>
              </a:rPr>
            </a:br>
            <a:r>
              <a:rPr lang="en-US" sz="2000" b="1" u="sng" dirty="0">
                <a:solidFill>
                  <a:srgbClr val="0070C0"/>
                </a:solidFill>
                <a:cs typeface="Segoe UI"/>
                <a:hlinkClick r:id="rId5"/>
              </a:rPr>
              <a:t>https://aka.ms/ai-body-slides</a:t>
            </a:r>
            <a:endParaRPr lang="en-US" sz="2000" b="1" u="sng" dirty="0">
              <a:solidFill>
                <a:srgbClr val="0070C0"/>
              </a:solidFill>
              <a:cs typeface="Segoe UI"/>
            </a:endParaRPr>
          </a:p>
          <a:p>
            <a:pPr marL="0" indent="0">
              <a:spcBef>
                <a:spcPts val="0"/>
              </a:spcBef>
              <a:spcAft>
                <a:spcPts val="1800"/>
              </a:spcAft>
              <a:buNone/>
              <a:defRPr/>
            </a:pPr>
            <a:r>
              <a:rPr lang="en-US" sz="2000" dirty="0">
                <a:cs typeface="Segoe UI"/>
              </a:rPr>
              <a:t>Checkout the </a:t>
            </a:r>
            <a:r>
              <a:rPr lang="en-US" sz="2000" dirty="0" err="1">
                <a:cs typeface="Segoe UI"/>
              </a:rPr>
              <a:t>Github</a:t>
            </a:r>
            <a:r>
              <a:rPr lang="en-US" sz="2000" dirty="0">
                <a:cs typeface="Segoe UI"/>
              </a:rPr>
              <a:t> repo</a:t>
            </a:r>
            <a:br>
              <a:rPr lang="en-US" sz="2000" b="1" u="sng" dirty="0">
                <a:solidFill>
                  <a:srgbClr val="0070C0"/>
                </a:solidFill>
                <a:cs typeface="Segoe UI"/>
              </a:rPr>
            </a:br>
            <a:r>
              <a:rPr lang="en-US" sz="2000" b="1" u="sng" dirty="0">
                <a:solidFill>
                  <a:srgbClr val="0070C0"/>
                </a:solidFill>
                <a:cs typeface="Segoe UI"/>
                <a:hlinkClick r:id="rId6"/>
              </a:rPr>
              <a:t>https://aka.ms/ai-body-repo</a:t>
            </a:r>
            <a:endParaRPr lang="en-US" sz="2000" b="1" u="sng" dirty="0">
              <a:solidFill>
                <a:srgbClr val="0070C0"/>
              </a:solidFill>
              <a:cs typeface="Segoe UI"/>
            </a:endParaRPr>
          </a:p>
          <a:p>
            <a:pPr marL="0" indent="0">
              <a:spcBef>
                <a:spcPts val="0"/>
              </a:spcBef>
              <a:spcAft>
                <a:spcPts val="1800"/>
              </a:spcAft>
              <a:buNone/>
              <a:defRPr/>
            </a:pPr>
            <a:r>
              <a:rPr lang="en-US" sz="2000" dirty="0">
                <a:cs typeface="Segoe UI"/>
              </a:rPr>
              <a:t>Star the repo for the Unity approach</a:t>
            </a:r>
            <a:br>
              <a:rPr lang="en-US" sz="2000" dirty="0">
                <a:cs typeface="Segoe UI"/>
              </a:rPr>
            </a:br>
            <a:r>
              <a:rPr lang="en-US" sz="2000" b="1" u="sng" dirty="0">
                <a:solidFill>
                  <a:srgbClr val="0070C0"/>
                </a:solidFill>
                <a:cs typeface="Segoe UI"/>
                <a:hlinkClick r:id="rId7">
                  <a:extLst>
                    <a:ext uri="{A12FA001-AC4F-418D-AE19-62706E023703}">
                      <ahyp:hlinkClr xmlns:ahyp="http://schemas.microsoft.com/office/drawing/2018/hyperlinkcolor" val="tx"/>
                    </a:ext>
                  </a:extLst>
                </a:hlinkClick>
              </a:rPr>
              <a:t>https://github.com/aprilspeight/ai-avatar</a:t>
            </a:r>
            <a:endParaRPr lang="en-US" sz="2000" b="1" u="sng" dirty="0">
              <a:solidFill>
                <a:srgbClr val="0070C0"/>
              </a:solidFill>
              <a:cs typeface="Segoe UI"/>
            </a:endParaRPr>
          </a:p>
          <a:p>
            <a:pPr marL="0" indent="0">
              <a:spcBef>
                <a:spcPts val="0"/>
              </a:spcBef>
              <a:spcAft>
                <a:spcPts val="1800"/>
              </a:spcAft>
              <a:buNone/>
              <a:defRPr/>
            </a:pPr>
            <a:endParaRPr lang="en-US" sz="2000" b="1" u="sng" dirty="0">
              <a:solidFill>
                <a:srgbClr val="0070C0"/>
              </a:solidFill>
              <a:cs typeface="Segoe UI"/>
            </a:endParaRPr>
          </a:p>
        </p:txBody>
      </p:sp>
    </p:spTree>
    <p:extLst>
      <p:ext uri="{BB962C8B-B14F-4D97-AF65-F5344CB8AC3E}">
        <p14:creationId xmlns:p14="http://schemas.microsoft.com/office/powerpoint/2010/main" val="257331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29167E-6 -4.07407E-6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22" presetClass="entr" presetSubtype="4" fill="hold" grpId="2"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1250"/>
                                        <p:tgtEl>
                                          <p:spTgt spid="15"/>
                                        </p:tgtEl>
                                      </p:cBhvr>
                                    </p:animEffect>
                                  </p:childTnLst>
                                </p:cTn>
                              </p:par>
                              <p:par>
                                <p:cTn id="13" presetID="8" presetClass="emph" presetSubtype="0" repeatCount="indefinite" fill="hold" grpId="0" nodeType="withEffect">
                                  <p:stCondLst>
                                    <p:cond delay="0"/>
                                  </p:stCondLst>
                                  <p:childTnLst>
                                    <p:animRot by="-21600000">
                                      <p:cBhvr>
                                        <p:cTn id="14" dur="25000" fill="hold"/>
                                        <p:tgtEl>
                                          <p:spTgt spid="15"/>
                                        </p:tgtEl>
                                        <p:attrNameLst>
                                          <p:attrName>r</p:attrName>
                                        </p:attrNameLst>
                                      </p:cBhvr>
                                    </p:animRot>
                                  </p:childTnLst>
                                </p:cTn>
                              </p:par>
                              <p:par>
                                <p:cTn id="15"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6" dur="45000" fill="hold"/>
                                        <p:tgtEl>
                                          <p:spTgt spid="15"/>
                                        </p:tgtEl>
                                        <p:attrNameLst>
                                          <p:attrName>ppt_x</p:attrName>
                                          <p:attrName>ppt_y</p:attrName>
                                        </p:attrNameLst>
                                      </p:cBhvr>
                                      <p:rCtr x="49596" y="33981"/>
                                    </p:animMotion>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grpId="1" nodeType="withEffect">
                                  <p:stCondLst>
                                    <p:cond delay="0"/>
                                  </p:stCondLst>
                                  <p:childTnLst>
                                    <p:animMotion origin="layout" path="M -1.875E-6 -1.11111E-6 L -1.875E-6 0.03542 " pathEditMode="relative" rAng="0" ptsTypes="AA">
                                      <p:cBhvr>
                                        <p:cTn id="21"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4" grpId="0"/>
      <p:bldP spid="4" grpId="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B3051-6388-3DF5-02C0-3509704D8A1B}"/>
              </a:ext>
            </a:extLst>
          </p:cNvPr>
          <p:cNvSpPr>
            <a:spLocks noGrp="1"/>
          </p:cNvSpPr>
          <p:nvPr>
            <p:ph type="title"/>
          </p:nvPr>
        </p:nvSpPr>
        <p:spPr>
          <a:xfrm>
            <a:off x="588263" y="457200"/>
            <a:ext cx="4910837" cy="1107996"/>
          </a:xfrm>
        </p:spPr>
        <p:txBody>
          <a:bodyPr wrap="square" anchor="t">
            <a:normAutofit/>
          </a:bodyPr>
          <a:lstStyle/>
          <a:p>
            <a:r>
              <a:rPr lang="en-US"/>
              <a:t>Limitations of Current Agentic Systems</a:t>
            </a:r>
          </a:p>
        </p:txBody>
      </p:sp>
      <p:sp>
        <p:nvSpPr>
          <p:cNvPr id="4" name="Content Placeholder 3">
            <a:extLst>
              <a:ext uri="{FF2B5EF4-FFF2-40B4-BE49-F238E27FC236}">
                <a16:creationId xmlns:a16="http://schemas.microsoft.com/office/drawing/2014/main" id="{BBCAB7EA-72C9-ACD6-AA73-60CA6F8F0819}"/>
              </a:ext>
            </a:extLst>
          </p:cNvPr>
          <p:cNvSpPr>
            <a:spLocks noGrp="1"/>
          </p:cNvSpPr>
          <p:nvPr>
            <p:ph sz="quarter" idx="12"/>
          </p:nvPr>
        </p:nvSpPr>
        <p:spPr>
          <a:xfrm>
            <a:off x="584201" y="1816100"/>
            <a:ext cx="4910138" cy="3670300"/>
          </a:xfrm>
        </p:spPr>
        <p:txBody>
          <a:bodyPr wrap="square">
            <a:normAutofit/>
          </a:bodyPr>
          <a:lstStyle/>
          <a:p>
            <a:pPr marL="342900" indent="-342900">
              <a:buFont typeface="Arial" panose="020B0604020202020204" pitchFamily="34" charset="0"/>
              <a:buChar char="•"/>
            </a:pPr>
            <a:r>
              <a:rPr lang="en-US" dirty="0"/>
              <a:t>Lack of Non-Verbal Communication</a:t>
            </a:r>
          </a:p>
          <a:p>
            <a:pPr marL="342900" indent="-342900">
              <a:buFont typeface="Arial" panose="020B0604020202020204" pitchFamily="34" charset="0"/>
              <a:buChar char="•"/>
            </a:pPr>
            <a:r>
              <a:rPr lang="en-US" dirty="0"/>
              <a:t>Limited Emotional Expression</a:t>
            </a:r>
          </a:p>
          <a:p>
            <a:pPr marL="342900" indent="-342900">
              <a:buFont typeface="Arial" panose="020B0604020202020204" pitchFamily="34" charset="0"/>
              <a:buChar char="•"/>
            </a:pPr>
            <a:r>
              <a:rPr lang="en-US" dirty="0"/>
              <a:t>Difficulty in Contextual Understanding</a:t>
            </a:r>
          </a:p>
          <a:p>
            <a:pPr marL="342900" indent="-342900">
              <a:buFont typeface="Arial" panose="020B0604020202020204" pitchFamily="34" charset="0"/>
              <a:buChar char="•"/>
            </a:pPr>
            <a:r>
              <a:rPr lang="en-US" dirty="0"/>
              <a:t>Reduced User Engagement</a:t>
            </a:r>
          </a:p>
        </p:txBody>
      </p:sp>
      <p:pic>
        <p:nvPicPr>
          <p:cNvPr id="18" name="Picture Placeholder 17" descr="A screenshot of a chat&#10;&#10;AI-generated content may be incorrect.">
            <a:extLst>
              <a:ext uri="{FF2B5EF4-FFF2-40B4-BE49-F238E27FC236}">
                <a16:creationId xmlns:a16="http://schemas.microsoft.com/office/drawing/2014/main" id="{10EEE8F1-021E-BCF3-51A8-75D97998F2A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59" b="359"/>
          <a:stretch/>
        </p:blipFill>
        <p:spPr>
          <a:xfrm>
            <a:off x="6096023" y="0"/>
            <a:ext cx="6095954" cy="6858000"/>
          </a:xfrm>
          <a:noFill/>
        </p:spPr>
      </p:pic>
    </p:spTree>
    <p:extLst>
      <p:ext uri="{BB962C8B-B14F-4D97-AF65-F5344CB8AC3E}">
        <p14:creationId xmlns:p14="http://schemas.microsoft.com/office/powerpoint/2010/main" val="3261049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A161-69D2-DAD0-68FA-8775B1EE0AC4}"/>
              </a:ext>
            </a:extLst>
          </p:cNvPr>
          <p:cNvSpPr>
            <a:spLocks noGrp="1"/>
          </p:cNvSpPr>
          <p:nvPr>
            <p:ph type="title"/>
          </p:nvPr>
        </p:nvSpPr>
        <p:spPr>
          <a:xfrm>
            <a:off x="588263" y="457200"/>
            <a:ext cx="4910837" cy="1107996"/>
          </a:xfrm>
        </p:spPr>
        <p:txBody>
          <a:bodyPr wrap="square" anchor="t">
            <a:normAutofit/>
          </a:bodyPr>
          <a:lstStyle/>
          <a:p>
            <a:pPr>
              <a:lnSpc>
                <a:spcPct val="90000"/>
              </a:lnSpc>
            </a:pPr>
            <a:r>
              <a:rPr lang="en-US" sz="2800"/>
              <a:t>Enhancing User Engagement with AI Embodiment</a:t>
            </a:r>
          </a:p>
        </p:txBody>
      </p:sp>
      <p:sp>
        <p:nvSpPr>
          <p:cNvPr id="4" name="Content Placeholder 3">
            <a:extLst>
              <a:ext uri="{FF2B5EF4-FFF2-40B4-BE49-F238E27FC236}">
                <a16:creationId xmlns:a16="http://schemas.microsoft.com/office/drawing/2014/main" id="{37C8B1F0-E3BE-2F44-1749-98F30F48807A}"/>
              </a:ext>
            </a:extLst>
          </p:cNvPr>
          <p:cNvSpPr>
            <a:spLocks noGrp="1"/>
          </p:cNvSpPr>
          <p:nvPr>
            <p:ph sz="quarter" idx="12"/>
          </p:nvPr>
        </p:nvSpPr>
        <p:spPr>
          <a:xfrm>
            <a:off x="584201" y="1816100"/>
            <a:ext cx="4910138" cy="3670300"/>
          </a:xfrm>
        </p:spPr>
        <p:txBody>
          <a:bodyPr wrap="square">
            <a:normAutofit/>
          </a:bodyPr>
          <a:lstStyle/>
          <a:p>
            <a:pPr>
              <a:lnSpc>
                <a:spcPct val="90000"/>
              </a:lnSpc>
            </a:pPr>
            <a:r>
              <a:rPr lang="en-US"/>
              <a:t>Enhanced Human-AI Interaction</a:t>
            </a:r>
          </a:p>
          <a:p>
            <a:pPr>
              <a:lnSpc>
                <a:spcPct val="90000"/>
              </a:lnSpc>
            </a:pPr>
            <a:r>
              <a:rPr lang="en-US"/>
              <a:t>Multimodal Engagement</a:t>
            </a:r>
          </a:p>
          <a:p>
            <a:pPr>
              <a:lnSpc>
                <a:spcPct val="90000"/>
              </a:lnSpc>
            </a:pPr>
            <a:r>
              <a:rPr lang="en-US"/>
              <a:t>Contextual Awareness</a:t>
            </a:r>
          </a:p>
          <a:p>
            <a:pPr>
              <a:lnSpc>
                <a:spcPct val="90000"/>
              </a:lnSpc>
            </a:pPr>
            <a:r>
              <a:rPr lang="en-US"/>
              <a:t>Improved User Trust and Engagement</a:t>
            </a:r>
          </a:p>
          <a:p>
            <a:pPr>
              <a:lnSpc>
                <a:spcPct val="90000"/>
              </a:lnSpc>
            </a:pPr>
            <a:r>
              <a:rPr lang="en-US"/>
              <a:t>Scalable and Versatile Applications</a:t>
            </a:r>
          </a:p>
        </p:txBody>
      </p:sp>
      <p:pic>
        <p:nvPicPr>
          <p:cNvPr id="8" name="Picture Placeholder 7" descr="A screenshot of a video game&#10;&#10;AI-generated content may be incorrect.">
            <a:extLst>
              <a:ext uri="{FF2B5EF4-FFF2-40B4-BE49-F238E27FC236}">
                <a16:creationId xmlns:a16="http://schemas.microsoft.com/office/drawing/2014/main" id="{9DB71919-6E0E-B589-2755-D94DB18AB07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903" r="15651" b="-2"/>
          <a:stretch/>
        </p:blipFill>
        <p:spPr>
          <a:xfrm>
            <a:off x="6096000" y="10"/>
            <a:ext cx="6096000" cy="6857990"/>
          </a:xfrm>
          <a:noFill/>
        </p:spPr>
      </p:pic>
    </p:spTree>
    <p:extLst>
      <p:ext uri="{BB962C8B-B14F-4D97-AF65-F5344CB8AC3E}">
        <p14:creationId xmlns:p14="http://schemas.microsoft.com/office/powerpoint/2010/main" val="27673497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6EF8B-32EC-5612-D089-B7E70F72FE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640DA-CB99-5775-1AFB-61AF9A24DE32}"/>
              </a:ext>
            </a:extLst>
          </p:cNvPr>
          <p:cNvSpPr>
            <a:spLocks noGrp="1"/>
          </p:cNvSpPr>
          <p:nvPr>
            <p:ph type="title"/>
          </p:nvPr>
        </p:nvSpPr>
        <p:spPr/>
        <p:txBody>
          <a:bodyPr/>
          <a:lstStyle/>
          <a:p>
            <a:pPr algn="ctr"/>
            <a:r>
              <a:rPr lang="en-US" dirty="0">
                <a:gradFill>
                  <a:gsLst>
                    <a:gs pos="100000">
                      <a:schemeClr val="accent6"/>
                    </a:gs>
                    <a:gs pos="0">
                      <a:schemeClr val="accent1"/>
                    </a:gs>
                  </a:gsLst>
                  <a:path path="circle">
                    <a:fillToRect l="100000" t="100000"/>
                  </a:path>
                </a:gradFill>
              </a:rPr>
              <a:t>Overview of the architecture</a:t>
            </a:r>
          </a:p>
        </p:txBody>
      </p:sp>
      <p:sp>
        <p:nvSpPr>
          <p:cNvPr id="6" name="Rectangle: Rounded Corners 5">
            <a:extLst>
              <a:ext uri="{FF2B5EF4-FFF2-40B4-BE49-F238E27FC236}">
                <a16:creationId xmlns:a16="http://schemas.microsoft.com/office/drawing/2014/main" id="{980F79C7-E6C2-C737-78F4-DE3D35B6969C}"/>
              </a:ext>
              <a:ext uri="{C183D7F6-B498-43B3-948B-1728B52AA6E4}">
                <adec:decorative xmlns:adec="http://schemas.microsoft.com/office/drawing/2017/decorative" val="1"/>
              </a:ext>
            </a:extLst>
          </p:cNvPr>
          <p:cNvSpPr/>
          <p:nvPr/>
        </p:nvSpPr>
        <p:spPr bwMode="auto">
          <a:xfrm>
            <a:off x="1490569" y="1727055"/>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Sans Text" pitchFamily="2" charset="0"/>
              </a:rPr>
              <a:t>RTClient</a:t>
            </a:r>
            <a:endParaRPr lang="en-US" sz="2000" dirty="0">
              <a:solidFill>
                <a:schemeClr val="tx1"/>
              </a:solidFill>
              <a:ea typeface="Segoe UI" pitchFamily="34" charset="0"/>
              <a:cs typeface="Segoe Sans Text" pitchFamily="2" charset="0"/>
            </a:endParaRPr>
          </a:p>
        </p:txBody>
      </p:sp>
      <p:cxnSp>
        <p:nvCxnSpPr>
          <p:cNvPr id="26" name="Connector: Elbow 25">
            <a:extLst>
              <a:ext uri="{FF2B5EF4-FFF2-40B4-BE49-F238E27FC236}">
                <a16:creationId xmlns:a16="http://schemas.microsoft.com/office/drawing/2014/main" id="{29D564C5-D648-C93B-0348-82411AD5C3FA}"/>
              </a:ext>
            </a:extLst>
          </p:cNvPr>
          <p:cNvCxnSpPr>
            <a:cxnSpLocks/>
            <a:stCxn id="28" idx="3"/>
            <a:endCxn id="9" idx="1"/>
          </p:cNvCxnSpPr>
          <p:nvPr/>
        </p:nvCxnSpPr>
        <p:spPr>
          <a:xfrm flipV="1">
            <a:off x="7288823" y="2315922"/>
            <a:ext cx="1625355" cy="1"/>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D3760CDB-BC15-7FCB-E07B-20424C967D1D}"/>
              </a:ext>
            </a:extLst>
          </p:cNvPr>
          <p:cNvGrpSpPr/>
          <p:nvPr/>
        </p:nvGrpSpPr>
        <p:grpSpPr>
          <a:xfrm>
            <a:off x="8914178" y="1729618"/>
            <a:ext cx="2605378" cy="1493971"/>
            <a:chOff x="8914178" y="1729618"/>
            <a:chExt cx="2605378" cy="1493971"/>
          </a:xfrm>
        </p:grpSpPr>
        <p:sp>
          <p:nvSpPr>
            <p:cNvPr id="9" name="Rectangle: Rounded Corners 5">
              <a:extLst>
                <a:ext uri="{FF2B5EF4-FFF2-40B4-BE49-F238E27FC236}">
                  <a16:creationId xmlns:a16="http://schemas.microsoft.com/office/drawing/2014/main" id="{E3073BF7-FDED-9115-709D-C310C92B7C5A}"/>
                </a:ext>
                <a:ext uri="{C183D7F6-B498-43B3-948B-1728B52AA6E4}">
                  <adec:decorative xmlns:adec="http://schemas.microsoft.com/office/drawing/2017/decorative" val="1"/>
                </a:ext>
              </a:extLst>
            </p:cNvPr>
            <p:cNvSpPr/>
            <p:nvPr/>
          </p:nvSpPr>
          <p:spPr bwMode="auto">
            <a:xfrm>
              <a:off x="8914178" y="1729618"/>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Azure OpenAI GPT 4o Realtime API</a:t>
              </a:r>
            </a:p>
          </p:txBody>
        </p:sp>
        <p:pic>
          <p:nvPicPr>
            <p:cNvPr id="14" name="Picture 12">
              <a:extLst>
                <a:ext uri="{FF2B5EF4-FFF2-40B4-BE49-F238E27FC236}">
                  <a16:creationId xmlns:a16="http://schemas.microsoft.com/office/drawing/2014/main" id="{04B79E74-2781-7772-A1ED-161725D7AB0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876830" y="2580863"/>
              <a:ext cx="642726" cy="642726"/>
            </a:xfrm>
            <a:prstGeom prst="rect">
              <a:avLst/>
            </a:prstGeom>
            <a:effectLst/>
          </p:spPr>
        </p:pic>
      </p:grpSp>
      <p:grpSp>
        <p:nvGrpSpPr>
          <p:cNvPr id="87" name="Group 86">
            <a:extLst>
              <a:ext uri="{FF2B5EF4-FFF2-40B4-BE49-F238E27FC236}">
                <a16:creationId xmlns:a16="http://schemas.microsoft.com/office/drawing/2014/main" id="{1533CEA5-0B19-56F7-8282-F24D2220003A}"/>
              </a:ext>
            </a:extLst>
          </p:cNvPr>
          <p:cNvGrpSpPr/>
          <p:nvPr/>
        </p:nvGrpSpPr>
        <p:grpSpPr>
          <a:xfrm>
            <a:off x="8914178" y="3369470"/>
            <a:ext cx="2564293" cy="1330539"/>
            <a:chOff x="8914178" y="3369470"/>
            <a:chExt cx="2564293" cy="1330539"/>
          </a:xfrm>
        </p:grpSpPr>
        <p:sp>
          <p:nvSpPr>
            <p:cNvPr id="18" name="Rectangle: Rounded Corners 5">
              <a:extLst>
                <a:ext uri="{FF2B5EF4-FFF2-40B4-BE49-F238E27FC236}">
                  <a16:creationId xmlns:a16="http://schemas.microsoft.com/office/drawing/2014/main" id="{8260995D-EA20-D70C-8CBB-AA5D3585A665}"/>
                </a:ext>
                <a:ext uri="{C183D7F6-B498-43B3-948B-1728B52AA6E4}">
                  <adec:decorative xmlns:adec="http://schemas.microsoft.com/office/drawing/2017/decorative" val="1"/>
                </a:ext>
              </a:extLst>
            </p:cNvPr>
            <p:cNvSpPr/>
            <p:nvPr/>
          </p:nvSpPr>
          <p:spPr bwMode="auto">
            <a:xfrm>
              <a:off x="8914178" y="3369470"/>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Azure AI Search</a:t>
              </a:r>
            </a:p>
          </p:txBody>
        </p:sp>
        <p:pic>
          <p:nvPicPr>
            <p:cNvPr id="25" name="!! business central">
              <a:extLst>
                <a:ext uri="{FF2B5EF4-FFF2-40B4-BE49-F238E27FC236}">
                  <a16:creationId xmlns:a16="http://schemas.microsoft.com/office/drawing/2014/main" id="{B2605291-8A81-841A-E36C-BC0E891A72BB}"/>
                </a:ext>
                <a:ext uri="{C183D7F6-B498-43B3-948B-1728B52AA6E4}">
                  <adec:decorative xmlns:adec="http://schemas.microsoft.com/office/drawing/2017/decorative" val="1"/>
                </a:ext>
              </a:extLst>
            </p:cNvPr>
            <p:cNvPicPr>
              <a:picLocks noChangeAspect="1"/>
            </p:cNvPicPr>
            <p:nvPr/>
          </p:nvPicPr>
          <p:blipFill>
            <a:blip r:embed="rId5"/>
            <a:srcRect l="2503" r="2503"/>
            <a:stretch/>
          </p:blipFill>
          <p:spPr>
            <a:xfrm>
              <a:off x="10835744" y="4057243"/>
              <a:ext cx="642727" cy="642766"/>
            </a:xfrm>
            <a:prstGeom prst="rect">
              <a:avLst/>
            </a:prstGeom>
          </p:spPr>
        </p:pic>
      </p:grpSp>
      <p:sp>
        <p:nvSpPr>
          <p:cNvPr id="28" name="Rectangle: Rounded Corners 5">
            <a:extLst>
              <a:ext uri="{FF2B5EF4-FFF2-40B4-BE49-F238E27FC236}">
                <a16:creationId xmlns:a16="http://schemas.microsoft.com/office/drawing/2014/main" id="{9F4425CE-6C57-D2C0-80DE-ABD68E8B347F}"/>
              </a:ext>
              <a:ext uri="{C183D7F6-B498-43B3-948B-1728B52AA6E4}">
                <adec:decorative xmlns:adec="http://schemas.microsoft.com/office/drawing/2017/decorative" val="1"/>
              </a:ext>
            </a:extLst>
          </p:cNvPr>
          <p:cNvSpPr/>
          <p:nvPr/>
        </p:nvSpPr>
        <p:spPr bwMode="auto">
          <a:xfrm>
            <a:off x="4878025" y="1729619"/>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Sans Text" pitchFamily="2" charset="0"/>
              </a:rPr>
              <a:t>RTMiddleTier</a:t>
            </a:r>
            <a:endParaRPr lang="en-US" sz="2000" dirty="0">
              <a:solidFill>
                <a:schemeClr val="tx1"/>
              </a:solidFill>
              <a:ea typeface="Segoe UI" pitchFamily="34" charset="0"/>
              <a:cs typeface="Segoe Sans Text" pitchFamily="2" charset="0"/>
            </a:endParaRPr>
          </a:p>
        </p:txBody>
      </p:sp>
      <p:sp>
        <p:nvSpPr>
          <p:cNvPr id="29" name="Rectangle: Rounded Corners 5">
            <a:extLst>
              <a:ext uri="{FF2B5EF4-FFF2-40B4-BE49-F238E27FC236}">
                <a16:creationId xmlns:a16="http://schemas.microsoft.com/office/drawing/2014/main" id="{139E6997-F647-E751-D7A4-756A266B31DB}"/>
              </a:ext>
              <a:ext uri="{C183D7F6-B498-43B3-948B-1728B52AA6E4}">
                <adec:decorative xmlns:adec="http://schemas.microsoft.com/office/drawing/2017/decorative" val="1"/>
              </a:ext>
            </a:extLst>
          </p:cNvPr>
          <p:cNvSpPr/>
          <p:nvPr/>
        </p:nvSpPr>
        <p:spPr bwMode="auto">
          <a:xfrm>
            <a:off x="4878025" y="3369471"/>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RAG Tool</a:t>
            </a:r>
          </a:p>
        </p:txBody>
      </p:sp>
      <p:sp>
        <p:nvSpPr>
          <p:cNvPr id="30" name="Rectangle: Rounded Corners 5">
            <a:extLst>
              <a:ext uri="{FF2B5EF4-FFF2-40B4-BE49-F238E27FC236}">
                <a16:creationId xmlns:a16="http://schemas.microsoft.com/office/drawing/2014/main" id="{501955C8-AC19-9554-F98C-BB4A3C272F88}"/>
              </a:ext>
              <a:ext uri="{C183D7F6-B498-43B3-948B-1728B52AA6E4}">
                <adec:decorative xmlns:adec="http://schemas.microsoft.com/office/drawing/2017/decorative" val="1"/>
              </a:ext>
            </a:extLst>
          </p:cNvPr>
          <p:cNvSpPr/>
          <p:nvPr/>
        </p:nvSpPr>
        <p:spPr bwMode="auto">
          <a:xfrm>
            <a:off x="1496919" y="3375821"/>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Animation Tool</a:t>
            </a:r>
          </a:p>
        </p:txBody>
      </p:sp>
      <p:cxnSp>
        <p:nvCxnSpPr>
          <p:cNvPr id="44" name="Connector: Elbow 25">
            <a:extLst>
              <a:ext uri="{FF2B5EF4-FFF2-40B4-BE49-F238E27FC236}">
                <a16:creationId xmlns:a16="http://schemas.microsoft.com/office/drawing/2014/main" id="{FF0582F1-7B6B-08BA-ABD8-7AB6C3E7B1FD}"/>
              </a:ext>
            </a:extLst>
          </p:cNvPr>
          <p:cNvCxnSpPr>
            <a:cxnSpLocks/>
            <a:stCxn id="29" idx="3"/>
            <a:endCxn id="18" idx="1"/>
          </p:cNvCxnSpPr>
          <p:nvPr/>
        </p:nvCxnSpPr>
        <p:spPr>
          <a:xfrm flipV="1">
            <a:off x="7288823" y="3955774"/>
            <a:ext cx="1625355" cy="1"/>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onnector: Elbow 25">
            <a:extLst>
              <a:ext uri="{FF2B5EF4-FFF2-40B4-BE49-F238E27FC236}">
                <a16:creationId xmlns:a16="http://schemas.microsoft.com/office/drawing/2014/main" id="{A53EE02E-0B42-D381-267E-2ABCC55AB31E}"/>
              </a:ext>
            </a:extLst>
          </p:cNvPr>
          <p:cNvCxnSpPr>
            <a:cxnSpLocks/>
            <a:stCxn id="28" idx="2"/>
            <a:endCxn id="29" idx="0"/>
          </p:cNvCxnSpPr>
          <p:nvPr/>
        </p:nvCxnSpPr>
        <p:spPr>
          <a:xfrm rot="5400000">
            <a:off x="5849802" y="3135848"/>
            <a:ext cx="467245" cy="12700"/>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onnector: Elbow 25">
            <a:extLst>
              <a:ext uri="{FF2B5EF4-FFF2-40B4-BE49-F238E27FC236}">
                <a16:creationId xmlns:a16="http://schemas.microsoft.com/office/drawing/2014/main" id="{2FB39C81-1734-3EDD-79D9-9F2483F00542}"/>
              </a:ext>
            </a:extLst>
          </p:cNvPr>
          <p:cNvCxnSpPr>
            <a:cxnSpLocks/>
            <a:stCxn id="6" idx="3"/>
            <a:endCxn id="28" idx="1"/>
          </p:cNvCxnSpPr>
          <p:nvPr/>
        </p:nvCxnSpPr>
        <p:spPr>
          <a:xfrm>
            <a:off x="3901367" y="2313359"/>
            <a:ext cx="976658" cy="2564"/>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25">
            <a:extLst>
              <a:ext uri="{FF2B5EF4-FFF2-40B4-BE49-F238E27FC236}">
                <a16:creationId xmlns:a16="http://schemas.microsoft.com/office/drawing/2014/main" id="{2C01EEF5-4109-D673-C0B0-A598310F8CB4}"/>
              </a:ext>
            </a:extLst>
          </p:cNvPr>
          <p:cNvCxnSpPr>
            <a:cxnSpLocks/>
            <a:stCxn id="6" idx="2"/>
            <a:endCxn id="30" idx="0"/>
          </p:cNvCxnSpPr>
          <p:nvPr/>
        </p:nvCxnSpPr>
        <p:spPr>
          <a:xfrm rot="16200000" flipH="1">
            <a:off x="2461064" y="3134566"/>
            <a:ext cx="476159" cy="6350"/>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onnector: Elbow 25">
            <a:extLst>
              <a:ext uri="{FF2B5EF4-FFF2-40B4-BE49-F238E27FC236}">
                <a16:creationId xmlns:a16="http://schemas.microsoft.com/office/drawing/2014/main" id="{B836D4EC-9421-F180-0922-DB3D9C2D3190}"/>
              </a:ext>
            </a:extLst>
          </p:cNvPr>
          <p:cNvCxnSpPr>
            <a:cxnSpLocks/>
            <a:stCxn id="30" idx="2"/>
            <a:endCxn id="31" idx="0"/>
          </p:cNvCxnSpPr>
          <p:nvPr/>
        </p:nvCxnSpPr>
        <p:spPr>
          <a:xfrm rot="5400000">
            <a:off x="2461064" y="4783332"/>
            <a:ext cx="476159" cy="6350"/>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5122" name="Picture 2" descr="Microphone icon on transparent background, Microphone icon 14391889 PNG">
            <a:extLst>
              <a:ext uri="{FF2B5EF4-FFF2-40B4-BE49-F238E27FC236}">
                <a16:creationId xmlns:a16="http://schemas.microsoft.com/office/drawing/2014/main" id="{BBFF6C76-C466-F223-204C-08F90728B15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917" r="31265"/>
          <a:stretch/>
        </p:blipFill>
        <p:spPr bwMode="auto">
          <a:xfrm>
            <a:off x="451144" y="1374624"/>
            <a:ext cx="523116" cy="8428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peaker icon png, Picture #2234846 speaker icon png">
            <a:extLst>
              <a:ext uri="{FF2B5EF4-FFF2-40B4-BE49-F238E27FC236}">
                <a16:creationId xmlns:a16="http://schemas.microsoft.com/office/drawing/2014/main" id="{E975F43A-246D-8989-6C06-CF77D043B9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012" y="2494551"/>
            <a:ext cx="729038" cy="729038"/>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FFE309FA-90D1-3A79-530F-28CC6AA58C3B}"/>
              </a:ext>
            </a:extLst>
          </p:cNvPr>
          <p:cNvGrpSpPr/>
          <p:nvPr/>
        </p:nvGrpSpPr>
        <p:grpSpPr>
          <a:xfrm>
            <a:off x="1252434" y="5024587"/>
            <a:ext cx="2887068" cy="1570748"/>
            <a:chOff x="1252434" y="5024587"/>
            <a:chExt cx="2887068" cy="1570748"/>
          </a:xfrm>
        </p:grpSpPr>
        <p:sp>
          <p:nvSpPr>
            <p:cNvPr id="31" name="Rectangle: Rounded Corners 5">
              <a:extLst>
                <a:ext uri="{FF2B5EF4-FFF2-40B4-BE49-F238E27FC236}">
                  <a16:creationId xmlns:a16="http://schemas.microsoft.com/office/drawing/2014/main" id="{FA01BDF1-A179-2631-903B-6B996A474E74}"/>
                </a:ext>
                <a:ext uri="{C183D7F6-B498-43B3-948B-1728B52AA6E4}">
                  <adec:decorative xmlns:adec="http://schemas.microsoft.com/office/drawing/2017/decorative" val="1"/>
                </a:ext>
              </a:extLst>
            </p:cNvPr>
            <p:cNvSpPr/>
            <p:nvPr/>
          </p:nvSpPr>
          <p:spPr bwMode="auto">
            <a:xfrm>
              <a:off x="1490569" y="5024587"/>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Avatar</a:t>
              </a:r>
            </a:p>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t>
              </a:r>
              <a:r>
                <a:rPr lang="en-US" sz="2000" dirty="0" err="1">
                  <a:solidFill>
                    <a:schemeClr val="tx1"/>
                  </a:solidFill>
                  <a:ea typeface="Segoe UI" pitchFamily="34" charset="0"/>
                  <a:cs typeface="Segoe Sans Text" pitchFamily="2" charset="0"/>
                </a:rPr>
                <a:t>ThreeJS</a:t>
              </a:r>
              <a:r>
                <a:rPr lang="en-US" sz="2000" dirty="0">
                  <a:solidFill>
                    <a:schemeClr val="tx1"/>
                  </a:solidFill>
                  <a:ea typeface="Segoe UI" pitchFamily="34" charset="0"/>
                  <a:cs typeface="Segoe Sans Text" pitchFamily="2" charset="0"/>
                </a:rPr>
                <a:t> Fiber Canvas)</a:t>
              </a:r>
            </a:p>
          </p:txBody>
        </p:sp>
        <p:pic>
          <p:nvPicPr>
            <p:cNvPr id="85" name="!! business central">
              <a:extLst>
                <a:ext uri="{FF2B5EF4-FFF2-40B4-BE49-F238E27FC236}">
                  <a16:creationId xmlns:a16="http://schemas.microsoft.com/office/drawing/2014/main" id="{82A302A7-5843-DD9D-FC09-1BF160F5300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rcRect l="-6350" t="-12105" r="-7240" b="-14145"/>
            <a:stretch/>
          </p:blipFill>
          <p:spPr>
            <a:xfrm>
              <a:off x="1252434" y="5819954"/>
              <a:ext cx="892800" cy="580846"/>
            </a:xfrm>
            <a:prstGeom prst="rect">
              <a:avLst/>
            </a:prstGeom>
          </p:spPr>
        </p:pic>
        <p:pic>
          <p:nvPicPr>
            <p:cNvPr id="5126" name="Picture 6" descr="THREE JS – PAOSCHOOLS">
              <a:extLst>
                <a:ext uri="{FF2B5EF4-FFF2-40B4-BE49-F238E27FC236}">
                  <a16:creationId xmlns:a16="http://schemas.microsoft.com/office/drawing/2014/main" id="{C3108BD0-BD15-539B-C1D2-94FA033CFC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7183" y="5683016"/>
              <a:ext cx="912319" cy="91231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Straight Connector 89">
            <a:extLst>
              <a:ext uri="{FF2B5EF4-FFF2-40B4-BE49-F238E27FC236}">
                <a16:creationId xmlns:a16="http://schemas.microsoft.com/office/drawing/2014/main" id="{83082581-D249-A140-40A5-579A0A3A7D47}"/>
              </a:ext>
            </a:extLst>
          </p:cNvPr>
          <p:cNvCxnSpPr>
            <a:cxnSpLocks/>
          </p:cNvCxnSpPr>
          <p:nvPr/>
        </p:nvCxnSpPr>
        <p:spPr>
          <a:xfrm>
            <a:off x="8101500" y="1152268"/>
            <a:ext cx="0" cy="3899741"/>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16D66A7-B5EA-E871-B92F-57111AD56CD4}"/>
              </a:ext>
            </a:extLst>
          </p:cNvPr>
          <p:cNvCxnSpPr>
            <a:cxnSpLocks/>
          </p:cNvCxnSpPr>
          <p:nvPr/>
        </p:nvCxnSpPr>
        <p:spPr>
          <a:xfrm flipH="1">
            <a:off x="4341865" y="1126435"/>
            <a:ext cx="6520" cy="5468900"/>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C518097-95E9-2F1C-49C5-EF411DECAA1B}"/>
              </a:ext>
            </a:extLst>
          </p:cNvPr>
          <p:cNvSpPr txBox="1"/>
          <p:nvPr/>
        </p:nvSpPr>
        <p:spPr>
          <a:xfrm>
            <a:off x="9378244" y="1169040"/>
            <a:ext cx="1034514" cy="307777"/>
          </a:xfrm>
          <a:prstGeom prst="rect">
            <a:avLst/>
          </a:prstGeom>
          <a:noFill/>
        </p:spPr>
        <p:txBody>
          <a:bodyPr wrap="none" lIns="0" tIns="0" rIns="0" bIns="0" rtlCol="0">
            <a:spAutoFit/>
          </a:bodyPr>
          <a:lstStyle/>
          <a:p>
            <a:pPr algn="ctr"/>
            <a:r>
              <a:rPr lang="en-US" sz="2000" b="1" dirty="0"/>
              <a:t>Azure AI</a:t>
            </a:r>
          </a:p>
        </p:txBody>
      </p:sp>
      <p:sp>
        <p:nvSpPr>
          <p:cNvPr id="96" name="TextBox 95">
            <a:extLst>
              <a:ext uri="{FF2B5EF4-FFF2-40B4-BE49-F238E27FC236}">
                <a16:creationId xmlns:a16="http://schemas.microsoft.com/office/drawing/2014/main" id="{3C44DFCC-C269-6EDE-E37F-42287906FF4D}"/>
              </a:ext>
            </a:extLst>
          </p:cNvPr>
          <p:cNvSpPr txBox="1"/>
          <p:nvPr/>
        </p:nvSpPr>
        <p:spPr>
          <a:xfrm>
            <a:off x="5565685" y="1173091"/>
            <a:ext cx="1020216" cy="307777"/>
          </a:xfrm>
          <a:prstGeom prst="rect">
            <a:avLst/>
          </a:prstGeom>
          <a:noFill/>
        </p:spPr>
        <p:txBody>
          <a:bodyPr wrap="none" lIns="0" tIns="0" rIns="0" bIns="0" rtlCol="0">
            <a:spAutoFit/>
          </a:bodyPr>
          <a:lstStyle/>
          <a:p>
            <a:pPr algn="ctr"/>
            <a:r>
              <a:rPr lang="en-US" sz="2000" b="1" dirty="0"/>
              <a:t>Backend</a:t>
            </a:r>
          </a:p>
        </p:txBody>
      </p:sp>
      <p:sp>
        <p:nvSpPr>
          <p:cNvPr id="97" name="TextBox 96">
            <a:extLst>
              <a:ext uri="{FF2B5EF4-FFF2-40B4-BE49-F238E27FC236}">
                <a16:creationId xmlns:a16="http://schemas.microsoft.com/office/drawing/2014/main" id="{990764AD-C18C-AC42-1A51-F0A0180CCF6C}"/>
              </a:ext>
            </a:extLst>
          </p:cNvPr>
          <p:cNvSpPr txBox="1"/>
          <p:nvPr/>
        </p:nvSpPr>
        <p:spPr>
          <a:xfrm>
            <a:off x="2154732" y="1169039"/>
            <a:ext cx="1095172" cy="307777"/>
          </a:xfrm>
          <a:prstGeom prst="rect">
            <a:avLst/>
          </a:prstGeom>
          <a:noFill/>
        </p:spPr>
        <p:txBody>
          <a:bodyPr wrap="none" lIns="0" tIns="0" rIns="0" bIns="0" rtlCol="0">
            <a:spAutoFit/>
          </a:bodyPr>
          <a:lstStyle/>
          <a:p>
            <a:pPr algn="ctr"/>
            <a:r>
              <a:rPr lang="en-US" sz="2000" b="1" dirty="0"/>
              <a:t>Frontend</a:t>
            </a:r>
          </a:p>
        </p:txBody>
      </p:sp>
    </p:spTree>
    <p:extLst>
      <p:ext uri="{BB962C8B-B14F-4D97-AF65-F5344CB8AC3E}">
        <p14:creationId xmlns:p14="http://schemas.microsoft.com/office/powerpoint/2010/main" val="105429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D934-4551-B869-71DA-7B096331752D}"/>
              </a:ext>
            </a:extLst>
          </p:cNvPr>
          <p:cNvSpPr>
            <a:spLocks noGrp="1"/>
          </p:cNvSpPr>
          <p:nvPr>
            <p:ph type="title"/>
          </p:nvPr>
        </p:nvSpPr>
        <p:spPr>
          <a:xfrm>
            <a:off x="588263" y="457200"/>
            <a:ext cx="4910837" cy="1107996"/>
          </a:xfrm>
        </p:spPr>
        <p:txBody>
          <a:bodyPr wrap="square" anchor="t">
            <a:normAutofit/>
          </a:bodyPr>
          <a:lstStyle/>
          <a:p>
            <a:r>
              <a:rPr lang="en-US"/>
              <a:t>Demonstrating AI Embodiment</a:t>
            </a:r>
          </a:p>
        </p:txBody>
      </p:sp>
      <p:sp>
        <p:nvSpPr>
          <p:cNvPr id="4" name="Content Placeholder 3">
            <a:extLst>
              <a:ext uri="{FF2B5EF4-FFF2-40B4-BE49-F238E27FC236}">
                <a16:creationId xmlns:a16="http://schemas.microsoft.com/office/drawing/2014/main" id="{06857BD3-2555-20D9-3924-ADEE22BB9328}"/>
              </a:ext>
            </a:extLst>
          </p:cNvPr>
          <p:cNvSpPr>
            <a:spLocks noGrp="1"/>
          </p:cNvSpPr>
          <p:nvPr>
            <p:ph sz="quarter" idx="12"/>
          </p:nvPr>
        </p:nvSpPr>
        <p:spPr>
          <a:xfrm>
            <a:off x="584201" y="1816100"/>
            <a:ext cx="4910138" cy="3670300"/>
          </a:xfrm>
        </p:spPr>
        <p:txBody>
          <a:bodyPr wrap="square">
            <a:normAutofit/>
          </a:bodyPr>
          <a:lstStyle/>
          <a:p>
            <a:r>
              <a:rPr lang="en-US" dirty="0"/>
              <a:t>Showcase interactive agent responding to user queries.</a:t>
            </a:r>
          </a:p>
          <a:p>
            <a:r>
              <a:rPr lang="en-US" dirty="0"/>
              <a:t>Highlight real-time feedback and adaptability.</a:t>
            </a:r>
          </a:p>
          <a:p>
            <a:r>
              <a:rPr lang="en-US" dirty="0"/>
              <a:t>Demonstrate emotional expressions and animations.</a:t>
            </a:r>
          </a:p>
        </p:txBody>
      </p:sp>
      <p:pic>
        <p:nvPicPr>
          <p:cNvPr id="5" name="Content Placeholder 4" descr="White and black robot hands">
            <a:extLst>
              <a:ext uri="{FF2B5EF4-FFF2-40B4-BE49-F238E27FC236}">
                <a16:creationId xmlns:a16="http://schemas.microsoft.com/office/drawing/2014/main" id="{1FF501BB-FEE0-49C4-BDCB-B9ECC1E25341}"/>
              </a:ext>
            </a:extLst>
          </p:cNvPr>
          <p:cNvPicPr>
            <a:picLocks noGrp="1" noChangeAspect="1"/>
          </p:cNvPicPr>
          <p:nvPr>
            <p:ph type="pic" sz="quarter" idx="10"/>
          </p:nvPr>
        </p:nvPicPr>
        <p:blipFill>
          <a:blip r:embed="rId3"/>
          <a:srcRect l="31768" r="18232"/>
          <a:stretch/>
        </p:blipFill>
        <p:spPr>
          <a:xfrm>
            <a:off x="6096000" y="10"/>
            <a:ext cx="6096000" cy="6857990"/>
          </a:xfrm>
          <a:noFill/>
        </p:spPr>
      </p:pic>
    </p:spTree>
    <p:extLst>
      <p:ext uri="{BB962C8B-B14F-4D97-AF65-F5344CB8AC3E}">
        <p14:creationId xmlns:p14="http://schemas.microsoft.com/office/powerpoint/2010/main" val="17595073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A5B5-3283-438F-A9A2-557AB1C737A2}"/>
              </a:ext>
            </a:extLst>
          </p:cNvPr>
          <p:cNvSpPr>
            <a:spLocks noGrp="1"/>
          </p:cNvSpPr>
          <p:nvPr>
            <p:ph type="title"/>
          </p:nvPr>
        </p:nvSpPr>
        <p:spPr>
          <a:xfrm>
            <a:off x="588263" y="588963"/>
            <a:ext cx="4158362" cy="2535236"/>
          </a:xfrm>
        </p:spPr>
        <p:txBody>
          <a:bodyPr wrap="square" anchor="b">
            <a:normAutofit/>
          </a:bodyPr>
          <a:lstStyle/>
          <a:p>
            <a:r>
              <a:rPr lang="en-US" dirty="0"/>
              <a:t>Limitations of AI Embodiment presented here</a:t>
            </a:r>
          </a:p>
        </p:txBody>
      </p:sp>
      <p:sp>
        <p:nvSpPr>
          <p:cNvPr id="4" name="Content Placeholder 3">
            <a:extLst>
              <a:ext uri="{FF2B5EF4-FFF2-40B4-BE49-F238E27FC236}">
                <a16:creationId xmlns:a16="http://schemas.microsoft.com/office/drawing/2014/main" id="{EEE54E01-F0AD-AD07-6B69-6E81923C61BF}"/>
              </a:ext>
            </a:extLst>
          </p:cNvPr>
          <p:cNvSpPr>
            <a:spLocks noGrp="1"/>
          </p:cNvSpPr>
          <p:nvPr>
            <p:ph type="body" sz="quarter" idx="10"/>
          </p:nvPr>
        </p:nvSpPr>
        <p:spPr>
          <a:xfrm>
            <a:off x="584200" y="3535540"/>
            <a:ext cx="4162425" cy="2733497"/>
          </a:xfrm>
        </p:spPr>
        <p:txBody>
          <a:bodyPr wrap="square">
            <a:normAutofit/>
          </a:bodyPr>
          <a:lstStyle/>
          <a:p>
            <a:pPr>
              <a:lnSpc>
                <a:spcPct val="90000"/>
              </a:lnSpc>
            </a:pPr>
            <a:r>
              <a:rPr lang="en-US" sz="1700" dirty="0"/>
              <a:t>GPT-4o Realtime is currently in preview mode.</a:t>
            </a:r>
          </a:p>
          <a:p>
            <a:pPr>
              <a:lnSpc>
                <a:spcPct val="90000"/>
              </a:lnSpc>
            </a:pPr>
            <a:r>
              <a:rPr lang="en-US" sz="1700" dirty="0"/>
              <a:t>The technology is not yet production ready for widespread use.</a:t>
            </a:r>
          </a:p>
          <a:p>
            <a:pPr>
              <a:lnSpc>
                <a:spcPct val="90000"/>
              </a:lnSpc>
            </a:pPr>
            <a:r>
              <a:rPr lang="en-US" sz="1700" dirty="0"/>
              <a:t>Lack of lip syncing affects realistic conversations.</a:t>
            </a:r>
          </a:p>
          <a:p>
            <a:pPr>
              <a:lnSpc>
                <a:spcPct val="90000"/>
              </a:lnSpc>
            </a:pPr>
            <a:r>
              <a:rPr lang="en-US" sz="1700" dirty="0"/>
              <a:t>Absence of facial expressions limits emotional engagement.</a:t>
            </a:r>
          </a:p>
          <a:p>
            <a:pPr>
              <a:lnSpc>
                <a:spcPct val="90000"/>
              </a:lnSpc>
            </a:pPr>
            <a:r>
              <a:rPr lang="en-US" sz="1700" dirty="0"/>
              <a:t>Interactivity is constrained by these technological gaps.</a:t>
            </a:r>
          </a:p>
        </p:txBody>
      </p:sp>
      <p:pic>
        <p:nvPicPr>
          <p:cNvPr id="5" name="Content Placeholder 4" descr="Abstract background of data">
            <a:extLst>
              <a:ext uri="{FF2B5EF4-FFF2-40B4-BE49-F238E27FC236}">
                <a16:creationId xmlns:a16="http://schemas.microsoft.com/office/drawing/2014/main" id="{B2A38290-3AEB-47A0-A349-450D4EDB7FF5}"/>
              </a:ext>
            </a:extLst>
          </p:cNvPr>
          <p:cNvPicPr>
            <a:picLocks noGrp="1" noChangeAspect="1"/>
          </p:cNvPicPr>
          <p:nvPr>
            <p:ph type="pic" sz="quarter" idx="11"/>
          </p:nvPr>
        </p:nvPicPr>
        <p:blipFill>
          <a:blip r:embed="rId3"/>
          <a:srcRect l="17676" r="26074"/>
          <a:stretch/>
        </p:blipFill>
        <p:spPr>
          <a:xfrm>
            <a:off x="5334000" y="10"/>
            <a:ext cx="6858000" cy="6857990"/>
          </a:xfrm>
          <a:noFill/>
        </p:spPr>
      </p:pic>
    </p:spTree>
    <p:extLst>
      <p:ext uri="{BB962C8B-B14F-4D97-AF65-F5344CB8AC3E}">
        <p14:creationId xmlns:p14="http://schemas.microsoft.com/office/powerpoint/2010/main" val="35229668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63E57-4DB9-2E38-3632-C2BB4F73D698}"/>
            </a:ext>
          </a:extLst>
        </p:cNvPr>
        <p:cNvGrpSpPr/>
        <p:nvPr/>
      </p:nvGrpSpPr>
      <p:grpSpPr>
        <a:xfrm>
          <a:off x="0" y="0"/>
          <a:ext cx="0" cy="0"/>
          <a:chOff x="0" y="0"/>
          <a:chExt cx="0" cy="0"/>
        </a:xfrm>
      </p:grpSpPr>
      <p:sp>
        <p:nvSpPr>
          <p:cNvPr id="6" name="Rounded Rectangle 11">
            <a:extLst>
              <a:ext uri="{FF2B5EF4-FFF2-40B4-BE49-F238E27FC236}">
                <a16:creationId xmlns:a16="http://schemas.microsoft.com/office/drawing/2014/main" id="{BA604C44-5DE1-9D9E-FBB9-9A69D8EA97A4}"/>
              </a:ext>
              <a:ext uri="{C183D7F6-B498-43B3-948B-1728B52AA6E4}">
                <adec:decorative xmlns:adec="http://schemas.microsoft.com/office/drawing/2017/decorative" val="1"/>
              </a:ext>
            </a:extLst>
          </p:cNvPr>
          <p:cNvSpPr/>
          <p:nvPr/>
        </p:nvSpPr>
        <p:spPr bwMode="auto">
          <a:xfrm rot="10800000">
            <a:off x="4372423" y="1130902"/>
            <a:ext cx="3481389" cy="4769972"/>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 name="Rounded Rectangle 11">
            <a:extLst>
              <a:ext uri="{FF2B5EF4-FFF2-40B4-BE49-F238E27FC236}">
                <a16:creationId xmlns:a16="http://schemas.microsoft.com/office/drawing/2014/main" id="{FE9B5CA4-B9E4-9469-3296-2E4B880383C5}"/>
              </a:ext>
              <a:ext uri="{C183D7F6-B498-43B3-948B-1728B52AA6E4}">
                <adec:decorative xmlns:adec="http://schemas.microsoft.com/office/drawing/2017/decorative" val="1"/>
              </a:ext>
            </a:extLst>
          </p:cNvPr>
          <p:cNvSpPr/>
          <p:nvPr/>
        </p:nvSpPr>
        <p:spPr bwMode="auto">
          <a:xfrm rot="10800000">
            <a:off x="8116274" y="1130903"/>
            <a:ext cx="3481389" cy="4769971"/>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8" name="Rounded Rectangle 11">
            <a:extLst>
              <a:ext uri="{FF2B5EF4-FFF2-40B4-BE49-F238E27FC236}">
                <a16:creationId xmlns:a16="http://schemas.microsoft.com/office/drawing/2014/main" id="{89C34C02-6BC7-F121-4EAA-18827503765F}"/>
              </a:ext>
              <a:ext uri="{C183D7F6-B498-43B3-948B-1728B52AA6E4}">
                <adec:decorative xmlns:adec="http://schemas.microsoft.com/office/drawing/2017/decorative" val="1"/>
              </a:ext>
            </a:extLst>
          </p:cNvPr>
          <p:cNvSpPr/>
          <p:nvPr/>
        </p:nvSpPr>
        <p:spPr bwMode="auto">
          <a:xfrm rot="10800000">
            <a:off x="584195" y="1130903"/>
            <a:ext cx="3481389" cy="4769971"/>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9" name="Title 1">
            <a:extLst>
              <a:ext uri="{FF2B5EF4-FFF2-40B4-BE49-F238E27FC236}">
                <a16:creationId xmlns:a16="http://schemas.microsoft.com/office/drawing/2014/main" id="{02083616-E949-B0DA-A3C6-FE7819B9A0ED}"/>
              </a:ext>
            </a:extLst>
          </p:cNvPr>
          <p:cNvSpPr>
            <a:spLocks noGrp="1"/>
          </p:cNvSpPr>
          <p:nvPr>
            <p:ph type="title"/>
          </p:nvPr>
        </p:nvSpPr>
        <p:spPr>
          <a:xfrm>
            <a:off x="608599" y="268292"/>
            <a:ext cx="11018520" cy="615553"/>
          </a:xfrm>
        </p:spPr>
        <p:txBody>
          <a:bodyPr/>
          <a:lstStyle/>
          <a:p>
            <a:pPr algn="ctr"/>
            <a:r>
              <a:rPr lang="en-US" sz="4000"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Semibold"/>
                <a:cs typeface="Segoe UI" pitchFamily="34" charset="0"/>
              </a:rPr>
              <a:t>Unlocking New Possibilities</a:t>
            </a:r>
          </a:p>
        </p:txBody>
      </p:sp>
      <p:sp>
        <p:nvSpPr>
          <p:cNvPr id="10" name="Text Placeholder 20">
            <a:extLst>
              <a:ext uri="{FF2B5EF4-FFF2-40B4-BE49-F238E27FC236}">
                <a16:creationId xmlns:a16="http://schemas.microsoft.com/office/drawing/2014/main" id="{35728745-A01D-C4B7-1D06-0CC187AB2CAE}"/>
              </a:ext>
            </a:extLst>
          </p:cNvPr>
          <p:cNvSpPr txBox="1">
            <a:spLocks/>
          </p:cNvSpPr>
          <p:nvPr/>
        </p:nvSpPr>
        <p:spPr>
          <a:xfrm>
            <a:off x="840260" y="1620356"/>
            <a:ext cx="2969261" cy="553998"/>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lang="en-US" sz="3000" kern="0">
                <a:solidFill>
                  <a:srgbClr val="000000"/>
                </a:solidFill>
                <a:latin typeface="Segoe UI Semibold"/>
                <a:cs typeface="Segoe Sans Text Semibold" pitchFamily="2" charset="0"/>
              </a:rPr>
              <a:t>Animation</a:t>
            </a:r>
            <a:endParaRPr kumimoji="0" lang="en-US" sz="3000" b="0" i="0" u="none" strike="noStrike" kern="0" cap="none" spc="0" normalizeH="0" baseline="0" noProof="0">
              <a:ln>
                <a:noFill/>
              </a:ln>
              <a:solidFill>
                <a:srgbClr val="000000"/>
              </a:solidFill>
              <a:effectLst/>
              <a:uLnTx/>
              <a:uFillTx/>
              <a:latin typeface="Segoe UI Semibold"/>
              <a:ea typeface="+mn-ea"/>
              <a:cs typeface="Segoe Sans Text Semibold" pitchFamily="2" charset="0"/>
            </a:endParaRPr>
          </a:p>
        </p:txBody>
      </p:sp>
      <p:sp>
        <p:nvSpPr>
          <p:cNvPr id="2" name="Text Placeholder 20">
            <a:extLst>
              <a:ext uri="{FF2B5EF4-FFF2-40B4-BE49-F238E27FC236}">
                <a16:creationId xmlns:a16="http://schemas.microsoft.com/office/drawing/2014/main" id="{8D4B85FD-4E36-6221-D23A-A5BA1D67ED9B}"/>
              </a:ext>
            </a:extLst>
          </p:cNvPr>
          <p:cNvSpPr txBox="1">
            <a:spLocks/>
          </p:cNvSpPr>
          <p:nvPr/>
        </p:nvSpPr>
        <p:spPr>
          <a:xfrm>
            <a:off x="4628487" y="1620356"/>
            <a:ext cx="2969261" cy="553998"/>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3000" b="0" i="0" u="none" strike="noStrike" kern="0" cap="none" spc="0" normalizeH="0" baseline="0" noProof="0">
                <a:ln>
                  <a:noFill/>
                </a:ln>
                <a:solidFill>
                  <a:srgbClr val="000000"/>
                </a:solidFill>
                <a:effectLst/>
                <a:uLnTx/>
                <a:uFillTx/>
                <a:latin typeface="Segoe UI Semibold"/>
                <a:ea typeface="+mn-ea"/>
                <a:cs typeface="Segoe Sans Text Semibold" pitchFamily="2" charset="0"/>
              </a:rPr>
              <a:t>Interaction</a:t>
            </a:r>
          </a:p>
        </p:txBody>
      </p:sp>
      <p:sp>
        <p:nvSpPr>
          <p:cNvPr id="3" name="Text Placeholder 20">
            <a:extLst>
              <a:ext uri="{FF2B5EF4-FFF2-40B4-BE49-F238E27FC236}">
                <a16:creationId xmlns:a16="http://schemas.microsoft.com/office/drawing/2014/main" id="{1085715A-7B4A-B44C-8909-AF11A29D940F}"/>
              </a:ext>
            </a:extLst>
          </p:cNvPr>
          <p:cNvSpPr txBox="1">
            <a:spLocks/>
          </p:cNvSpPr>
          <p:nvPr/>
        </p:nvSpPr>
        <p:spPr>
          <a:xfrm>
            <a:off x="8372338" y="1622801"/>
            <a:ext cx="2969261" cy="553998"/>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3000" b="0" i="0" u="none" strike="noStrike" kern="0" cap="none" spc="0" normalizeH="0" baseline="0" noProof="0">
                <a:ln>
                  <a:noFill/>
                </a:ln>
                <a:solidFill>
                  <a:srgbClr val="000000"/>
                </a:solidFill>
                <a:effectLst/>
                <a:uLnTx/>
                <a:uFillTx/>
                <a:latin typeface="Segoe UI Semibold"/>
                <a:ea typeface="+mn-ea"/>
                <a:cs typeface="Segoe Sans Text Semibold" pitchFamily="2" charset="0"/>
              </a:rPr>
              <a:t>Communication</a:t>
            </a:r>
          </a:p>
        </p:txBody>
      </p:sp>
      <p:sp>
        <p:nvSpPr>
          <p:cNvPr id="4" name="Text Placeholder 5">
            <a:extLst>
              <a:ext uri="{FF2B5EF4-FFF2-40B4-BE49-F238E27FC236}">
                <a16:creationId xmlns:a16="http://schemas.microsoft.com/office/drawing/2014/main" id="{2B57D0FA-2726-3D46-F7CB-5326D230D1F4}"/>
              </a:ext>
            </a:extLst>
          </p:cNvPr>
          <p:cNvSpPr txBox="1">
            <a:spLocks/>
          </p:cNvSpPr>
          <p:nvPr/>
        </p:nvSpPr>
        <p:spPr>
          <a:xfrm>
            <a:off x="804691" y="2297520"/>
            <a:ext cx="2914646"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Making movements more natural and expressive</a:t>
            </a:r>
          </a:p>
        </p:txBody>
      </p:sp>
      <p:sp>
        <p:nvSpPr>
          <p:cNvPr id="5" name="Text Placeholder 6">
            <a:extLst>
              <a:ext uri="{FF2B5EF4-FFF2-40B4-BE49-F238E27FC236}">
                <a16:creationId xmlns:a16="http://schemas.microsoft.com/office/drawing/2014/main" id="{ABD182F3-5AF8-6218-F212-BD325B5AA5EE}"/>
              </a:ext>
            </a:extLst>
          </p:cNvPr>
          <p:cNvSpPr txBox="1">
            <a:spLocks/>
          </p:cNvSpPr>
          <p:nvPr/>
        </p:nvSpPr>
        <p:spPr>
          <a:xfrm>
            <a:off x="4607071" y="2297520"/>
            <a:ext cx="2916936"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Enabling real-time responses to users and environments</a:t>
            </a:r>
          </a:p>
        </p:txBody>
      </p:sp>
      <p:sp>
        <p:nvSpPr>
          <p:cNvPr id="13" name="Text Placeholder 7">
            <a:extLst>
              <a:ext uri="{FF2B5EF4-FFF2-40B4-BE49-F238E27FC236}">
                <a16:creationId xmlns:a16="http://schemas.microsoft.com/office/drawing/2014/main" id="{F560504F-64F6-F498-D703-9E6E0479C430}"/>
              </a:ext>
            </a:extLst>
          </p:cNvPr>
          <p:cNvSpPr txBox="1">
            <a:spLocks/>
          </p:cNvSpPr>
          <p:nvPr/>
        </p:nvSpPr>
        <p:spPr>
          <a:xfrm>
            <a:off x="8405641" y="2297520"/>
            <a:ext cx="2914650"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Improving conversation flow, tone, and memory</a:t>
            </a:r>
          </a:p>
        </p:txBody>
      </p:sp>
      <p:sp>
        <p:nvSpPr>
          <p:cNvPr id="14" name="Content Placeholder 24">
            <a:extLst>
              <a:ext uri="{FF2B5EF4-FFF2-40B4-BE49-F238E27FC236}">
                <a16:creationId xmlns:a16="http://schemas.microsoft.com/office/drawing/2014/main" id="{DEB1768C-B06A-0027-1A34-DD2641DEA508}"/>
              </a:ext>
            </a:extLst>
          </p:cNvPr>
          <p:cNvSpPr txBox="1">
            <a:spLocks/>
          </p:cNvSpPr>
          <p:nvPr/>
        </p:nvSpPr>
        <p:spPr>
          <a:xfrm>
            <a:off x="872363" y="3096562"/>
            <a:ext cx="2916936" cy="245422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Real-time lip sync</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Facial expressions</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Blinking</a:t>
            </a:r>
            <a:r>
              <a:rPr lang="en-US" sz="1600">
                <a:solidFill>
                  <a:srgbClr val="000000">
                    <a:lumMod val="85000"/>
                  </a:srgbClr>
                </a:solidFill>
                <a:latin typeface="Segoe UI Light" panose="020B0502040204020203" pitchFamily="34" charset="0"/>
                <a:cs typeface="Segoe UI Light" panose="020B0502040204020203" pitchFamily="34" charset="0"/>
              </a:rPr>
              <a:t> animations</a:t>
            </a:r>
            <a:endPar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endParaRP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Eyebrow movement</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Head nods or tilts</a:t>
            </a:r>
            <a:endPar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endParaRPr>
          </a:p>
        </p:txBody>
      </p:sp>
      <p:sp>
        <p:nvSpPr>
          <p:cNvPr id="11" name="Content Placeholder 24">
            <a:extLst>
              <a:ext uri="{FF2B5EF4-FFF2-40B4-BE49-F238E27FC236}">
                <a16:creationId xmlns:a16="http://schemas.microsoft.com/office/drawing/2014/main" id="{5B30FB5D-236E-F7D6-4A6F-6BECE2A6F65D}"/>
              </a:ext>
            </a:extLst>
          </p:cNvPr>
          <p:cNvSpPr txBox="1">
            <a:spLocks/>
          </p:cNvSpPr>
          <p:nvPr/>
        </p:nvSpPr>
        <p:spPr>
          <a:xfrm>
            <a:off x="4680812" y="3096562"/>
            <a:ext cx="2916936" cy="245422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Gaze tracking</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Gesture animations</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Idle animations</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User name recognition</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err="1">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Emot</a:t>
            </a:r>
            <a:r>
              <a:rPr lang="en-US" sz="1600">
                <a:solidFill>
                  <a:srgbClr val="000000">
                    <a:lumMod val="85000"/>
                  </a:srgbClr>
                </a:solidFill>
                <a:latin typeface="Segoe UI Light" panose="020B0502040204020203" pitchFamily="34" charset="0"/>
                <a:cs typeface="Segoe UI Light" panose="020B0502040204020203" pitchFamily="34" charset="0"/>
              </a:rPr>
              <a:t>ion mirroring</a:t>
            </a:r>
          </a:p>
          <a:p>
            <a:pPr marL="173038" indent="-173038">
              <a:spcAft>
                <a:spcPts val="900"/>
              </a:spcAft>
              <a:buFont typeface="Wingdings" panose="05000000000000000000" pitchFamily="2" charset="2"/>
              <a:buChar char="§"/>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Environmental reactions</a:t>
            </a:r>
          </a:p>
        </p:txBody>
      </p:sp>
      <p:sp>
        <p:nvSpPr>
          <p:cNvPr id="30" name="Content Placeholder 24">
            <a:extLst>
              <a:ext uri="{FF2B5EF4-FFF2-40B4-BE49-F238E27FC236}">
                <a16:creationId xmlns:a16="http://schemas.microsoft.com/office/drawing/2014/main" id="{AF330759-4745-324F-D568-A73139E90BC9}"/>
              </a:ext>
            </a:extLst>
          </p:cNvPr>
          <p:cNvSpPr txBox="1">
            <a:spLocks/>
          </p:cNvSpPr>
          <p:nvPr/>
        </p:nvSpPr>
        <p:spPr>
          <a:xfrm>
            <a:off x="8424663" y="3096562"/>
            <a:ext cx="2916936" cy="245422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Conversational memory</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Tone of voice selection</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“Thinking” animation</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Interruptible speech</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Multiple TTS voices</a:t>
            </a:r>
          </a:p>
        </p:txBody>
      </p:sp>
    </p:spTree>
    <p:extLst>
      <p:ext uri="{BB962C8B-B14F-4D97-AF65-F5344CB8AC3E}">
        <p14:creationId xmlns:p14="http://schemas.microsoft.com/office/powerpoint/2010/main" val="34968322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8D944-EEB3-7CDC-95CB-2B3E364FC82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2A64BF-9912-2C2A-725F-7CE3511F72EA}"/>
              </a:ext>
              <a:ext uri="{C183D7F6-B498-43B3-948B-1728B52AA6E4}">
                <adec:decorative xmlns:adec="http://schemas.microsoft.com/office/drawing/2017/decorative" val="1"/>
              </a:ext>
            </a:extLst>
          </p:cNvPr>
          <p:cNvSpPr/>
          <p:nvPr/>
        </p:nvSpPr>
        <p:spPr>
          <a:xfrm>
            <a:off x="0" y="0"/>
            <a:ext cx="12192000" cy="6878796"/>
          </a:xfrm>
          <a:prstGeom prst="rect">
            <a:avLst/>
          </a:prstGeom>
          <a:gradFill flip="none" rotWithShape="1">
            <a:gsLst>
              <a:gs pos="0">
                <a:srgbClr val="4361BC">
                  <a:alpha val="25000"/>
                </a:srgbClr>
              </a:gs>
              <a:gs pos="43000">
                <a:srgbClr val="B641B3">
                  <a:alpha val="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a:solidFill>
                <a:srgbClr val="0078D4"/>
              </a:solidFill>
              <a:latin typeface="Segoe Sans Text Semibold" pitchFamily="2" charset="0"/>
              <a:cs typeface="Segoe Sans Text Semibold" pitchFamily="2" charset="0"/>
            </a:endParaRPr>
          </a:p>
        </p:txBody>
      </p:sp>
      <p:sp>
        <p:nvSpPr>
          <p:cNvPr id="5" name="Rectangle 4">
            <a:extLst>
              <a:ext uri="{FF2B5EF4-FFF2-40B4-BE49-F238E27FC236}">
                <a16:creationId xmlns:a16="http://schemas.microsoft.com/office/drawing/2014/main" id="{7FD426D8-0028-E1CD-4E80-0D6C73E03EFE}"/>
              </a:ext>
              <a:ext uri="{C183D7F6-B498-43B3-948B-1728B52AA6E4}">
                <adec:decorative xmlns:adec="http://schemas.microsoft.com/office/drawing/2017/decorative" val="1"/>
              </a:ext>
            </a:extLst>
          </p:cNvPr>
          <p:cNvSpPr/>
          <p:nvPr/>
        </p:nvSpPr>
        <p:spPr>
          <a:xfrm>
            <a:off x="-1" y="0"/>
            <a:ext cx="4572000" cy="6858000"/>
          </a:xfrm>
          <a:prstGeom prst="rect">
            <a:avLst/>
          </a:prstGeom>
          <a:gradFill>
            <a:gsLst>
              <a:gs pos="0">
                <a:srgbClr val="4261BC"/>
              </a:gs>
              <a:gs pos="96000">
                <a:srgbClr val="B641B3"/>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8D4"/>
              </a:solidFill>
              <a:latin typeface="Segoe Sans Text Semibold" pitchFamily="2" charset="0"/>
              <a:cs typeface="Segoe Sans Text Semibold" pitchFamily="2" charset="0"/>
            </a:endParaRPr>
          </a:p>
        </p:txBody>
      </p:sp>
      <p:pic>
        <p:nvPicPr>
          <p:cNvPr id="7" name="Picture 6">
            <a:extLst>
              <a:ext uri="{FF2B5EF4-FFF2-40B4-BE49-F238E27FC236}">
                <a16:creationId xmlns:a16="http://schemas.microsoft.com/office/drawing/2014/main" id="{AC62DF2E-F4A9-CDD1-E29E-2D72797AA37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569148" y="6153052"/>
            <a:ext cx="436993" cy="469362"/>
          </a:xfrm>
          <a:prstGeom prst="rect">
            <a:avLst/>
          </a:prstGeom>
        </p:spPr>
      </p:pic>
      <p:sp>
        <p:nvSpPr>
          <p:cNvPr id="2" name="Title 1">
            <a:extLst>
              <a:ext uri="{FF2B5EF4-FFF2-40B4-BE49-F238E27FC236}">
                <a16:creationId xmlns:a16="http://schemas.microsoft.com/office/drawing/2014/main" id="{F0694F29-F9BF-695F-54F0-5798DABB6079}"/>
              </a:ext>
            </a:extLst>
          </p:cNvPr>
          <p:cNvSpPr>
            <a:spLocks noGrp="1"/>
          </p:cNvSpPr>
          <p:nvPr>
            <p:ph type="title"/>
          </p:nvPr>
        </p:nvSpPr>
        <p:spPr>
          <a:xfrm>
            <a:off x="588264" y="457200"/>
            <a:ext cx="3983735" cy="2215991"/>
          </a:xfrm>
        </p:spPr>
        <p:txBody>
          <a:bodyPr anchor="t" anchorCtr="0"/>
          <a:lstStyle/>
          <a:p>
            <a:r>
              <a:rPr lang="en-US">
                <a:solidFill>
                  <a:schemeClr val="bg1"/>
                </a:solidFill>
                <a:cs typeface="Segoe Sans Text"/>
              </a:rPr>
              <a:t>Ready Player Me</a:t>
            </a:r>
            <a:br>
              <a:rPr lang="en-US">
                <a:solidFill>
                  <a:schemeClr val="bg1"/>
                </a:solidFill>
                <a:cs typeface="Segoe Sans Text"/>
              </a:rPr>
            </a:br>
            <a:r>
              <a:rPr lang="en-US">
                <a:solidFill>
                  <a:schemeClr val="bg1"/>
                </a:solidFill>
                <a:cs typeface="Segoe Sans Text"/>
              </a:rPr>
              <a:t>Avatar with</a:t>
            </a:r>
            <a:br>
              <a:rPr lang="en-US">
                <a:solidFill>
                  <a:schemeClr val="bg1"/>
                </a:solidFill>
                <a:cs typeface="Segoe Sans Text"/>
              </a:rPr>
            </a:br>
            <a:r>
              <a:rPr lang="en-US">
                <a:solidFill>
                  <a:schemeClr val="bg1"/>
                </a:solidFill>
                <a:cs typeface="Segoe Sans Text"/>
              </a:rPr>
              <a:t>Lip-Sync and</a:t>
            </a:r>
            <a:br>
              <a:rPr lang="en-US">
                <a:solidFill>
                  <a:schemeClr val="bg1"/>
                </a:solidFill>
                <a:cs typeface="Segoe Sans Text"/>
              </a:rPr>
            </a:br>
            <a:r>
              <a:rPr lang="en-US">
                <a:solidFill>
                  <a:schemeClr val="bg1"/>
                </a:solidFill>
                <a:cs typeface="Segoe Sans Text"/>
              </a:rPr>
              <a:t>Facial Expressions</a:t>
            </a:r>
            <a:endParaRPr lang="en-US">
              <a:solidFill>
                <a:schemeClr val="bg1"/>
              </a:solidFill>
            </a:endParaRPr>
          </a:p>
        </p:txBody>
      </p:sp>
      <p:sp>
        <p:nvSpPr>
          <p:cNvPr id="17" name="Rectangle: Rounded Corners 10">
            <a:extLst>
              <a:ext uri="{FF2B5EF4-FFF2-40B4-BE49-F238E27FC236}">
                <a16:creationId xmlns:a16="http://schemas.microsoft.com/office/drawing/2014/main" id="{56A2EDB1-5AE7-73E4-8848-0D92101F027F}"/>
              </a:ext>
            </a:extLst>
          </p:cNvPr>
          <p:cNvSpPr/>
          <p:nvPr/>
        </p:nvSpPr>
        <p:spPr>
          <a:xfrm>
            <a:off x="588263" y="3331676"/>
            <a:ext cx="3477009" cy="215444"/>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pitchFamily="2" charset="0"/>
                <a:ea typeface="+mn-ea"/>
                <a:cs typeface="Segoe Sans Text" pitchFamily="2" charset="0"/>
              </a:rPr>
              <a:t>New Features Added:</a:t>
            </a:r>
          </a:p>
        </p:txBody>
      </p:sp>
      <p:sp>
        <p:nvSpPr>
          <p:cNvPr id="21" name="Rectangle: Rounded Corners 10">
            <a:extLst>
              <a:ext uri="{FF2B5EF4-FFF2-40B4-BE49-F238E27FC236}">
                <a16:creationId xmlns:a16="http://schemas.microsoft.com/office/drawing/2014/main" id="{9BDC2BF5-4AC4-8435-BD24-1B6FE4D31F13}"/>
              </a:ext>
            </a:extLst>
          </p:cNvPr>
          <p:cNvSpPr/>
          <p:nvPr/>
        </p:nvSpPr>
        <p:spPr>
          <a:xfrm>
            <a:off x="588263" y="3733404"/>
            <a:ext cx="3763817" cy="902811"/>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spAutoFit/>
          </a:bodyPr>
          <a:lstStyle/>
          <a:p>
            <a:pPr marL="173038" marR="0" lvl="0" indent="-173038" algn="l" defTabSz="932742" rtl="0" eaLnBrk="1" fontAlgn="auto" latinLnBrk="0" hangingPunct="1">
              <a:lnSpc>
                <a:spcPct val="100000"/>
              </a:lnSpc>
              <a:spcBef>
                <a:spcPct val="0"/>
              </a:spcBef>
              <a:spcAft>
                <a:spcPts val="1000"/>
              </a:spcAft>
              <a:buClrTx/>
              <a:buSzTx/>
              <a:buFont typeface="Arial" panose="020B0604020202020204" pitchFamily="34" charset="0"/>
              <a:buChar char="•"/>
              <a:tabLst/>
              <a:defRPr/>
            </a:pPr>
            <a:r>
              <a:rPr lang="en-US" sz="1400">
                <a:ln w="3175">
                  <a:noFill/>
                </a:ln>
                <a:solidFill>
                  <a:srgbClr val="FFFFFF"/>
                </a:solidFill>
                <a:latin typeface="Segoe Sans Text" pitchFamily="2" charset="0"/>
                <a:cs typeface="Segoe Sans Text" pitchFamily="2" charset="0"/>
              </a:rPr>
              <a:t>Real-time lip sync</a:t>
            </a:r>
          </a:p>
          <a:p>
            <a:pPr marL="173038" marR="0" lvl="0" indent="-173038" algn="l" defTabSz="932742" rtl="0" eaLnBrk="1" fontAlgn="auto" latinLnBrk="0" hangingPunct="1">
              <a:lnSpc>
                <a:spcPct val="100000"/>
              </a:lnSpc>
              <a:spcBef>
                <a:spcPct val="0"/>
              </a:spcBef>
              <a:spcAft>
                <a:spcPts val="1000"/>
              </a:spcAft>
              <a:buClrTx/>
              <a:buSzTx/>
              <a:buFont typeface="Arial" panose="020B0604020202020204" pitchFamily="34" charset="0"/>
              <a:buChar char="•"/>
              <a:tabLst/>
              <a:defRPr/>
            </a:pPr>
            <a:r>
              <a:rPr lang="en-US" sz="1400">
                <a:ln w="3175">
                  <a:noFill/>
                </a:ln>
                <a:solidFill>
                  <a:srgbClr val="FFFFFF"/>
                </a:solidFill>
                <a:latin typeface="Segoe Sans Text" pitchFamily="2" charset="0"/>
                <a:cs typeface="Segoe Sans Text" pitchFamily="2" charset="0"/>
              </a:rPr>
              <a:t>Facial expressions</a:t>
            </a:r>
          </a:p>
          <a:p>
            <a:pPr marL="173038" marR="0" lvl="0" indent="-173038" algn="l" defTabSz="932742" rtl="0" eaLnBrk="1" fontAlgn="auto" latinLnBrk="0" hangingPunct="1">
              <a:lnSpc>
                <a:spcPct val="100000"/>
              </a:lnSpc>
              <a:spcBef>
                <a:spcPct val="0"/>
              </a:spcBef>
              <a:spcAft>
                <a:spcPts val="1000"/>
              </a:spcAft>
              <a:buClrTx/>
              <a:buSzTx/>
              <a:buFont typeface="Arial" panose="020B0604020202020204" pitchFamily="34" charset="0"/>
              <a:buChar char="•"/>
              <a:tabLst/>
              <a:defRPr/>
            </a:pPr>
            <a:r>
              <a:rPr lang="en-US" sz="1400">
                <a:ln w="3175">
                  <a:noFill/>
                </a:ln>
                <a:solidFill>
                  <a:srgbClr val="FFFFFF"/>
                </a:solidFill>
                <a:latin typeface="Segoe Sans Text" pitchFamily="2" charset="0"/>
                <a:cs typeface="Segoe Sans Text" pitchFamily="2" charset="0"/>
              </a:rPr>
              <a:t>Idle animation</a:t>
            </a:r>
            <a:endParaRPr lang="en-US" sz="1200">
              <a:ln w="3175">
                <a:noFill/>
              </a:ln>
              <a:solidFill>
                <a:srgbClr val="FFFFFF"/>
              </a:solidFill>
              <a:latin typeface="Segoe Sans Text"/>
              <a:cs typeface="Segoe Sans Text" pitchFamily="2" charset="0"/>
            </a:endParaRPr>
          </a:p>
        </p:txBody>
      </p:sp>
      <p:sp>
        <p:nvSpPr>
          <p:cNvPr id="16" name="Rectangle: Rounded Corners 12" descr="GenAI Model Store">
            <a:extLst>
              <a:ext uri="{FF2B5EF4-FFF2-40B4-BE49-F238E27FC236}">
                <a16:creationId xmlns:a16="http://schemas.microsoft.com/office/drawing/2014/main" id="{3D7A4053-1EFB-0A99-E96E-26F68AE55734}"/>
              </a:ext>
            </a:extLst>
          </p:cNvPr>
          <p:cNvSpPr/>
          <p:nvPr/>
        </p:nvSpPr>
        <p:spPr>
          <a:xfrm>
            <a:off x="9301425" y="303767"/>
            <a:ext cx="2136249" cy="346968"/>
          </a:xfrm>
          <a:prstGeom prst="roundRect">
            <a:avLst>
              <a:gd name="adj" fmla="val 50000"/>
            </a:avLst>
          </a:prstGeom>
          <a:gradFill flip="none" rotWithShape="1">
            <a:gsLst>
              <a:gs pos="0">
                <a:schemeClr val="accent6"/>
              </a:gs>
              <a:gs pos="100000">
                <a:schemeClr val="accent1"/>
              </a:gs>
            </a:gsLst>
            <a:lin ang="2700000" scaled="0"/>
            <a:tileRect/>
          </a:gradFill>
          <a:ln w="38100">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US" sz="1200">
                <a:latin typeface="+mj-lt"/>
                <a:cs typeface="Segoe Sans Text Semibold" pitchFamily="2" charset="0"/>
              </a:rPr>
              <a:t>Avatar 2.0</a:t>
            </a:r>
          </a:p>
        </p:txBody>
      </p:sp>
      <p:sp>
        <p:nvSpPr>
          <p:cNvPr id="13" name="Rectangle: Rounded Corners 10">
            <a:extLst>
              <a:ext uri="{FF2B5EF4-FFF2-40B4-BE49-F238E27FC236}">
                <a16:creationId xmlns:a16="http://schemas.microsoft.com/office/drawing/2014/main" id="{C6F17A6D-8CEA-1093-69A4-D71147448FE6}"/>
              </a:ext>
            </a:extLst>
          </p:cNvPr>
          <p:cNvSpPr/>
          <p:nvPr/>
        </p:nvSpPr>
        <p:spPr>
          <a:xfrm>
            <a:off x="5856808" y="5485551"/>
            <a:ext cx="4861349" cy="993645"/>
          </a:xfrm>
          <a:prstGeom prst="roundRect">
            <a:avLst>
              <a:gd name="adj" fmla="val 8990"/>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a:ea typeface="+mn-ea"/>
              <a:cs typeface="+mn-cs"/>
            </a:endParaRPr>
          </a:p>
        </p:txBody>
      </p:sp>
      <p:sp>
        <p:nvSpPr>
          <p:cNvPr id="3" name="Rectangle: Rounded Corners 2">
            <a:extLst>
              <a:ext uri="{FF2B5EF4-FFF2-40B4-BE49-F238E27FC236}">
                <a16:creationId xmlns:a16="http://schemas.microsoft.com/office/drawing/2014/main" id="{45CE0869-2E12-B3C1-6D9D-7B7B323D1CF1}"/>
              </a:ext>
            </a:extLst>
          </p:cNvPr>
          <p:cNvSpPr/>
          <p:nvPr/>
        </p:nvSpPr>
        <p:spPr bwMode="auto">
          <a:xfrm>
            <a:off x="5067759" y="1451252"/>
            <a:ext cx="6762574" cy="393485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pic>
        <p:nvPicPr>
          <p:cNvPr id="9" name="Picture 8">
            <a:extLst>
              <a:ext uri="{FF2B5EF4-FFF2-40B4-BE49-F238E27FC236}">
                <a16:creationId xmlns:a16="http://schemas.microsoft.com/office/drawing/2014/main" id="{50BC0B99-85BD-4230-F164-79970B1A54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0262" y="1829693"/>
            <a:ext cx="6533092" cy="3202496"/>
          </a:xfrm>
          <a:prstGeom prst="rect">
            <a:avLst/>
          </a:prstGeom>
        </p:spPr>
      </p:pic>
    </p:spTree>
    <p:extLst>
      <p:ext uri="{BB962C8B-B14F-4D97-AF65-F5344CB8AC3E}">
        <p14:creationId xmlns:p14="http://schemas.microsoft.com/office/powerpoint/2010/main" val="1030864886"/>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102</TotalTime>
  <Words>1878</Words>
  <Application>Microsoft Macintosh PowerPoint</Application>
  <PresentationFormat>Widescreen</PresentationFormat>
  <Paragraphs>241</Paragraphs>
  <Slides>22</Slides>
  <Notes>14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Aptos</vt:lpstr>
      <vt:lpstr>Arial</vt:lpstr>
      <vt:lpstr>Consolas</vt:lpstr>
      <vt:lpstr>Segoe Sans Text</vt:lpstr>
      <vt:lpstr>Segoe Sans Text Semibold</vt:lpstr>
      <vt:lpstr>Segoe UI</vt:lpstr>
      <vt:lpstr>Segoe UI Light</vt:lpstr>
      <vt:lpstr>Segoe UI Semibold</vt:lpstr>
      <vt:lpstr>Segoe UI Semilight</vt:lpstr>
      <vt:lpstr>Segoe UI Variable Small Semibol</vt:lpstr>
      <vt:lpstr>Times New Roman</vt:lpstr>
      <vt:lpstr>Wingdings</vt:lpstr>
      <vt:lpstr>Azure 2023 Template</vt:lpstr>
      <vt:lpstr>PowerPoint Presentation</vt:lpstr>
      <vt:lpstr>Current State of Agentic Systems</vt:lpstr>
      <vt:lpstr>Limitations of Current Agentic Systems</vt:lpstr>
      <vt:lpstr>Enhancing User Engagement with AI Embodiment</vt:lpstr>
      <vt:lpstr>Overview of the architecture</vt:lpstr>
      <vt:lpstr>Demonstrating AI Embodiment</vt:lpstr>
      <vt:lpstr>Limitations of AI Embodiment presented here</vt:lpstr>
      <vt:lpstr>Unlocking New Possibilities</vt:lpstr>
      <vt:lpstr>Ready Player Me Avatar with Lip-Sync and Facial Expressions</vt:lpstr>
      <vt:lpstr>Demo</vt:lpstr>
      <vt:lpstr>PowerPoint Presentation</vt:lpstr>
      <vt:lpstr>Tech Stack Overview</vt:lpstr>
      <vt:lpstr>Bringing it All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Cedric Vidal</cp:lastModifiedBy>
  <cp:revision>5</cp:revision>
  <cp:lastPrinted>2025-04-29T17:26:29Z</cp:lastPrinted>
  <dcterms:modified xsi:type="dcterms:W3CDTF">2025-04-29T18:56:38Z</dcterms:modified>
</cp:coreProperties>
</file>